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6.png" Type="http://schemas.openxmlformats.org/officeDocument/2006/relationships/image"/><Relationship Id="rId5" Target="../media/image35.jpeg" Type="http://schemas.openxmlformats.org/officeDocument/2006/relationships/image"/><Relationship Id="rId6" Target="../media/VAFx96D7J6Y.mp4" Type="http://schemas.openxmlformats.org/officeDocument/2006/relationships/video"/><Relationship Id="rId7" Target="../media/VAFx96D7J6Y.mp4" Type="http://schemas.microsoft.com/office/2007/relationships/media"/></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 Id="rId7" Target="../media/image4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jpeg" Type="http://schemas.openxmlformats.org/officeDocument/2006/relationships/image"/><Relationship Id="rId2" Target="../media/image42.jpe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 Id="rId5" Target="../media/image6.pn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5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jpeg" Type="http://schemas.openxmlformats.org/officeDocument/2006/relationships/image"/><Relationship Id="rId12" Target="../media/image32.jpeg" Type="http://schemas.openxmlformats.org/officeDocument/2006/relationships/image"/><Relationship Id="rId13" Target="../media/VAFx9hrDRm8.mp4" Type="http://schemas.openxmlformats.org/officeDocument/2006/relationships/video"/><Relationship Id="rId14" Target="../media/VAFx9hrDRm8.mp4" Type="http://schemas.microsoft.com/office/2007/relationships/media"/><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4611550" y="743414"/>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87958" y="2526079"/>
            <a:ext cx="10959085" cy="1730172"/>
          </a:xfrm>
          <a:prstGeom prst="rect">
            <a:avLst/>
          </a:prstGeom>
        </p:spPr>
        <p:txBody>
          <a:bodyPr anchor="t" rtlCol="false" tIns="0" lIns="0" bIns="0" rIns="0">
            <a:spAutoFit/>
          </a:bodyPr>
          <a:lstStyle/>
          <a:p>
            <a:pPr>
              <a:lnSpc>
                <a:spcPts val="13568"/>
              </a:lnSpc>
            </a:pPr>
            <a:r>
              <a:rPr lang="en-US" sz="11306">
                <a:solidFill>
                  <a:srgbClr val="FFFBFB"/>
                </a:solidFill>
                <a:latin typeface="Now Bold"/>
              </a:rPr>
              <a:t>WEIGHTRON </a:t>
            </a:r>
          </a:p>
        </p:txBody>
      </p:sp>
      <p:sp>
        <p:nvSpPr>
          <p:cNvPr name="Freeform 7" id="7"/>
          <p:cNvSpPr/>
          <p:nvPr/>
        </p:nvSpPr>
        <p:spPr>
          <a:xfrm flipH="false" flipV="false" rot="0">
            <a:off x="1028700"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796641" y="4653718"/>
            <a:ext cx="12609702" cy="1723746"/>
          </a:xfrm>
          <a:prstGeom prst="rect">
            <a:avLst/>
          </a:prstGeom>
        </p:spPr>
        <p:txBody>
          <a:bodyPr anchor="t" rtlCol="false" tIns="0" lIns="0" bIns="0" rIns="0">
            <a:spAutoFit/>
          </a:bodyPr>
          <a:lstStyle/>
          <a:p>
            <a:pPr algn="ctr">
              <a:lnSpc>
                <a:spcPts val="4616"/>
              </a:lnSpc>
              <a:spcBef>
                <a:spcPct val="0"/>
              </a:spcBef>
            </a:pPr>
            <a:r>
              <a:rPr lang="en-US" sz="3345">
                <a:solidFill>
                  <a:srgbClr val="FFFBFB"/>
                </a:solidFill>
                <a:latin typeface="DM Sans Bold"/>
              </a:rPr>
              <a:t>OPTIMIZING COAL LOADING FOR EFFICIENT RAIL TRANSPORT: ADDRESSING OVERLOADING AND UNDERLOADING CHALLENGES</a:t>
            </a:r>
          </a:p>
        </p:txBody>
      </p:sp>
      <p:sp>
        <p:nvSpPr>
          <p:cNvPr name="AutoShape 9" id="9"/>
          <p:cNvSpPr/>
          <p:nvPr/>
        </p:nvSpPr>
        <p:spPr>
          <a:xfrm>
            <a:off x="7554803" y="7819584"/>
            <a:ext cx="4088731" cy="0"/>
          </a:xfrm>
          <a:prstGeom prst="line">
            <a:avLst/>
          </a:prstGeom>
          <a:ln cap="flat" w="38100">
            <a:solidFill>
              <a:srgbClr val="FFFFFF"/>
            </a:solidFill>
            <a:prstDash val="solid"/>
            <a:headEnd type="none" len="sm" w="sm"/>
            <a:tailEnd type="none" len="sm" w="sm"/>
          </a:ln>
        </p:spPr>
      </p:sp>
      <p:sp>
        <p:nvSpPr>
          <p:cNvPr name="AutoShape 10" id="10"/>
          <p:cNvSpPr/>
          <p:nvPr/>
        </p:nvSpPr>
        <p:spPr>
          <a:xfrm>
            <a:off x="1028700" y="7819584"/>
            <a:ext cx="6492240" cy="0"/>
          </a:xfrm>
          <a:prstGeom prst="line">
            <a:avLst/>
          </a:prstGeom>
          <a:ln cap="flat" w="38100">
            <a:solidFill>
              <a:srgbClr val="FFFFFF"/>
            </a:solidFill>
            <a:prstDash val="solid"/>
            <a:headEnd type="none" len="sm" w="sm"/>
            <a:tailEnd type="none" len="sm" w="sm"/>
          </a:ln>
        </p:spPr>
      </p:sp>
      <p:sp>
        <p:nvSpPr>
          <p:cNvPr name="AutoShape 11" id="11"/>
          <p:cNvSpPr/>
          <p:nvPr/>
        </p:nvSpPr>
        <p:spPr>
          <a:xfrm flipV="true">
            <a:off x="11643534" y="7819584"/>
            <a:ext cx="3536251" cy="0"/>
          </a:xfrm>
          <a:prstGeom prst="line">
            <a:avLst/>
          </a:prstGeom>
          <a:ln cap="flat" w="38100">
            <a:solidFill>
              <a:srgbClr val="FFFFFF"/>
            </a:solidFill>
            <a:prstDash val="solid"/>
            <a:headEnd type="none" len="sm" w="sm"/>
            <a:tailEnd type="none" len="sm" w="sm"/>
          </a:ln>
        </p:spPr>
      </p:sp>
      <p:sp>
        <p:nvSpPr>
          <p:cNvPr name="AutoShape 12" id="12"/>
          <p:cNvSpPr/>
          <p:nvPr/>
        </p:nvSpPr>
        <p:spPr>
          <a:xfrm>
            <a:off x="5494239" y="7800825"/>
            <a:ext cx="19035" cy="1245976"/>
          </a:xfrm>
          <a:prstGeom prst="line">
            <a:avLst/>
          </a:prstGeom>
          <a:ln cap="flat" w="38100">
            <a:solidFill>
              <a:srgbClr val="FFFFFF"/>
            </a:solidFill>
            <a:prstDash val="solid"/>
            <a:headEnd type="none" len="sm" w="sm"/>
            <a:tailEnd type="none" len="sm" w="sm"/>
          </a:ln>
        </p:spPr>
      </p:sp>
      <p:sp>
        <p:nvSpPr>
          <p:cNvPr name="AutoShape 13" id="13"/>
          <p:cNvSpPr/>
          <p:nvPr/>
        </p:nvSpPr>
        <p:spPr>
          <a:xfrm>
            <a:off x="10862254" y="7800825"/>
            <a:ext cx="19035" cy="1245976"/>
          </a:xfrm>
          <a:prstGeom prst="line">
            <a:avLst/>
          </a:prstGeom>
          <a:ln cap="flat" w="38100">
            <a:solidFill>
              <a:srgbClr val="FFFFFF"/>
            </a:solidFill>
            <a:prstDash val="solid"/>
            <a:headEnd type="none" len="sm" w="sm"/>
            <a:tailEnd type="none" len="sm" w="sm"/>
          </a:ln>
        </p:spPr>
      </p:sp>
      <p:sp>
        <p:nvSpPr>
          <p:cNvPr name="TextBox 14" id="14"/>
          <p:cNvSpPr txBox="true"/>
          <p:nvPr/>
        </p:nvSpPr>
        <p:spPr>
          <a:xfrm rot="0">
            <a:off x="921331" y="8376189"/>
            <a:ext cx="4333255" cy="360433"/>
          </a:xfrm>
          <a:prstGeom prst="rect">
            <a:avLst/>
          </a:prstGeom>
        </p:spPr>
        <p:txBody>
          <a:bodyPr anchor="t" rtlCol="false" tIns="0" lIns="0" bIns="0" rIns="0">
            <a:spAutoFit/>
          </a:bodyPr>
          <a:lstStyle/>
          <a:p>
            <a:pPr algn="ctr">
              <a:lnSpc>
                <a:spcPts val="2905"/>
              </a:lnSpc>
              <a:spcBef>
                <a:spcPct val="0"/>
              </a:spcBef>
            </a:pPr>
            <a:r>
              <a:rPr lang="en-US" sz="2105">
                <a:solidFill>
                  <a:srgbClr val="FFFBFB"/>
                </a:solidFill>
                <a:latin typeface="DM Sans"/>
              </a:rPr>
              <a:t>TRANSPORTATION AND LOGISTICS </a:t>
            </a:r>
          </a:p>
        </p:txBody>
      </p:sp>
      <p:sp>
        <p:nvSpPr>
          <p:cNvPr name="TextBox 15" id="15"/>
          <p:cNvSpPr txBox="true"/>
          <p:nvPr/>
        </p:nvSpPr>
        <p:spPr>
          <a:xfrm rot="0">
            <a:off x="6116394" y="8005369"/>
            <a:ext cx="3970196" cy="2035823"/>
          </a:xfrm>
          <a:prstGeom prst="rect">
            <a:avLst/>
          </a:prstGeom>
        </p:spPr>
        <p:txBody>
          <a:bodyPr anchor="t" rtlCol="false" tIns="0" lIns="0" bIns="0" rIns="0">
            <a:spAutoFit/>
          </a:bodyPr>
          <a:lstStyle/>
          <a:p>
            <a:pPr marL="539749" indent="-269875" lvl="1">
              <a:lnSpc>
                <a:spcPts val="3449"/>
              </a:lnSpc>
              <a:buFont typeface="Arial"/>
              <a:buChar char="•"/>
            </a:pPr>
            <a:r>
              <a:rPr lang="en-US" sz="2499">
                <a:solidFill>
                  <a:srgbClr val="FFFBFB"/>
                </a:solidFill>
                <a:latin typeface="DM Sans"/>
              </a:rPr>
              <a:t>RESHMI T III/EEE</a:t>
            </a:r>
          </a:p>
          <a:p>
            <a:pPr marL="539749" indent="-269875" lvl="1">
              <a:lnSpc>
                <a:spcPts val="3449"/>
              </a:lnSpc>
              <a:buFont typeface="Arial"/>
              <a:buChar char="•"/>
            </a:pPr>
            <a:r>
              <a:rPr lang="en-US" sz="2499">
                <a:solidFill>
                  <a:srgbClr val="FFFBFB"/>
                </a:solidFill>
                <a:latin typeface="DM Sans"/>
              </a:rPr>
              <a:t>KEERTHIKA G III/ECE</a:t>
            </a:r>
          </a:p>
          <a:p>
            <a:pPr marL="539749" indent="-269875" lvl="1">
              <a:lnSpc>
                <a:spcPts val="3449"/>
              </a:lnSpc>
              <a:buFont typeface="Arial"/>
              <a:buChar char="•"/>
            </a:pPr>
            <a:r>
              <a:rPr lang="en-US" sz="2499">
                <a:solidFill>
                  <a:srgbClr val="FFFBFB"/>
                </a:solidFill>
                <a:latin typeface="DM Sans"/>
              </a:rPr>
              <a:t>SRICHARAN III/ICE</a:t>
            </a:r>
          </a:p>
          <a:p>
            <a:pPr marL="539749" indent="-269875" lvl="1">
              <a:lnSpc>
                <a:spcPts val="3449"/>
              </a:lnSpc>
              <a:buFont typeface="Arial"/>
              <a:buChar char="•"/>
            </a:pPr>
            <a:r>
              <a:rPr lang="en-US" sz="2499">
                <a:solidFill>
                  <a:srgbClr val="FFFBFB"/>
                </a:solidFill>
                <a:latin typeface="DM Sans"/>
              </a:rPr>
              <a:t>SRINIVASAN III/AIDS</a:t>
            </a:r>
          </a:p>
          <a:p>
            <a:pPr algn="ctr">
              <a:lnSpc>
                <a:spcPts val="2605"/>
              </a:lnSpc>
              <a:spcBef>
                <a:spcPct val="0"/>
              </a:spcBef>
            </a:pPr>
          </a:p>
        </p:txBody>
      </p:sp>
      <p:sp>
        <p:nvSpPr>
          <p:cNvPr name="TextBox 16" id="16"/>
          <p:cNvSpPr txBox="true"/>
          <p:nvPr/>
        </p:nvSpPr>
        <p:spPr>
          <a:xfrm rot="0">
            <a:off x="11027545" y="8248209"/>
            <a:ext cx="5252204" cy="419100"/>
          </a:xfrm>
          <a:prstGeom prst="rect">
            <a:avLst/>
          </a:prstGeom>
        </p:spPr>
        <p:txBody>
          <a:bodyPr anchor="t" rtlCol="false" tIns="0" lIns="0" bIns="0" rIns="0">
            <a:spAutoFit/>
          </a:bodyPr>
          <a:lstStyle/>
          <a:p>
            <a:pPr algn="ctr">
              <a:lnSpc>
                <a:spcPts val="3449"/>
              </a:lnSpc>
              <a:spcBef>
                <a:spcPct val="0"/>
              </a:spcBef>
            </a:pPr>
            <a:r>
              <a:rPr lang="en-US" sz="2499">
                <a:solidFill>
                  <a:srgbClr val="FFFBFB"/>
                </a:solidFill>
                <a:latin typeface="DM Sans"/>
              </a:rPr>
              <a:t>SRI SAIRAM ENGINEERING COLLEGE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6" id="6"/>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3078625" y="2838013"/>
            <a:ext cx="11413844" cy="6420287"/>
          </a:xfrm>
          <a:prstGeom prst="rect">
            <a:avLst/>
          </a:prstGeom>
        </p:spPr>
      </p:pic>
      <p:sp>
        <p:nvSpPr>
          <p:cNvPr name="TextBox 8" id="8"/>
          <p:cNvSpPr txBox="true"/>
          <p:nvPr/>
        </p:nvSpPr>
        <p:spPr>
          <a:xfrm rot="0">
            <a:off x="3987812" y="1028700"/>
            <a:ext cx="8780483" cy="824609"/>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FFFF"/>
                </a:solidFill>
                <a:latin typeface="Now Bold"/>
              </a:rPr>
              <a:t>PROTOTYPE WORKING </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1.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4260702" y="346335"/>
            <a:ext cx="8108176" cy="1269480"/>
          </a:xfrm>
          <a:prstGeom prst="rect">
            <a:avLst/>
          </a:prstGeom>
        </p:spPr>
        <p:txBody>
          <a:bodyPr anchor="t" rtlCol="false" tIns="0" lIns="0" bIns="0" rIns="0">
            <a:spAutoFit/>
          </a:bodyPr>
          <a:lstStyle/>
          <a:p>
            <a:pPr algn="ctr">
              <a:lnSpc>
                <a:spcPts val="7424"/>
              </a:lnSpc>
            </a:pPr>
            <a:r>
              <a:rPr lang="en-US" sz="5379">
                <a:solidFill>
                  <a:srgbClr val="4BD1FB"/>
                </a:solidFill>
                <a:latin typeface="Now Bold"/>
              </a:rPr>
              <a:t>FUTURE SCOPE</a:t>
            </a:r>
          </a:p>
          <a:p>
            <a:pPr algn="ctr">
              <a:lnSpc>
                <a:spcPts val="2605"/>
              </a:lnSpc>
              <a:spcBef>
                <a:spcPct val="0"/>
              </a:spcBef>
            </a:pPr>
          </a:p>
        </p:txBody>
      </p:sp>
      <p:sp>
        <p:nvSpPr>
          <p:cNvPr name="TextBox 3" id="3"/>
          <p:cNvSpPr txBox="true"/>
          <p:nvPr/>
        </p:nvSpPr>
        <p:spPr>
          <a:xfrm rot="0">
            <a:off x="715038" y="1909055"/>
            <a:ext cx="16544262" cy="7599121"/>
          </a:xfrm>
          <a:prstGeom prst="rect">
            <a:avLst/>
          </a:prstGeom>
        </p:spPr>
        <p:txBody>
          <a:bodyPr anchor="t" rtlCol="false" tIns="0" lIns="0" bIns="0" rIns="0">
            <a:spAutoFit/>
          </a:bodyPr>
          <a:lstStyle/>
          <a:p>
            <a:pPr algn="just" marL="663948" indent="-331974" lvl="1">
              <a:lnSpc>
                <a:spcPts val="5504"/>
              </a:lnSpc>
              <a:buFont typeface="Arial"/>
              <a:buChar char="•"/>
            </a:pPr>
            <a:r>
              <a:rPr lang="en-US" sz="3075">
                <a:solidFill>
                  <a:srgbClr val="FFFBFB"/>
                </a:solidFill>
                <a:latin typeface="DM Sans"/>
              </a:rPr>
              <a:t>Ong</a:t>
            </a:r>
            <a:r>
              <a:rPr lang="en-US" sz="3075">
                <a:solidFill>
                  <a:srgbClr val="FFFBFB"/>
                </a:solidFill>
                <a:latin typeface="DM Sans"/>
              </a:rPr>
              <a:t>oing advancements in IoT, AI, and data analytics will further enhance the accuracy and efficiency of transportation systems.</a:t>
            </a:r>
          </a:p>
          <a:p>
            <a:pPr algn="just" marL="663948" indent="-331974" lvl="1">
              <a:lnSpc>
                <a:spcPts val="5504"/>
              </a:lnSpc>
              <a:buFont typeface="Arial"/>
              <a:buChar char="•"/>
            </a:pPr>
            <a:r>
              <a:rPr lang="en-US" sz="3075">
                <a:solidFill>
                  <a:srgbClr val="FFFBFB"/>
                </a:solidFill>
                <a:latin typeface="DM Sans"/>
              </a:rPr>
              <a:t>Future solutions will prioritize environmental sustainability, reducing emissions and environmental impact.</a:t>
            </a:r>
          </a:p>
          <a:p>
            <a:pPr algn="just" marL="663948" indent="-331974" lvl="1">
              <a:lnSpc>
                <a:spcPts val="5504"/>
              </a:lnSpc>
              <a:buFont typeface="Arial"/>
              <a:buChar char="•"/>
            </a:pPr>
            <a:r>
              <a:rPr lang="en-US" sz="3075">
                <a:solidFill>
                  <a:srgbClr val="FFFBFB"/>
                </a:solidFill>
                <a:latin typeface="DM Sans"/>
              </a:rPr>
              <a:t>Transportation systems will become more user-centric, offering personalized and convenient mobility options.</a:t>
            </a:r>
          </a:p>
          <a:p>
            <a:pPr algn="just" marL="663948" indent="-331974" lvl="1">
              <a:lnSpc>
                <a:spcPts val="5504"/>
              </a:lnSpc>
              <a:buFont typeface="Arial"/>
              <a:buChar char="•"/>
            </a:pPr>
            <a:r>
              <a:rPr lang="en-US" sz="3075">
                <a:solidFill>
                  <a:srgbClr val="FFFBFB"/>
                </a:solidFill>
                <a:latin typeface="DM Sans"/>
              </a:rPr>
              <a:t>The integrated approach has global relevance, with opportunities to address transportation challenges in diverse regions</a:t>
            </a:r>
          </a:p>
          <a:p>
            <a:pPr algn="just" marL="663948" indent="-331974" lvl="1">
              <a:lnSpc>
                <a:spcPts val="5504"/>
              </a:lnSpc>
              <a:buFont typeface="Arial"/>
              <a:buChar char="•"/>
            </a:pPr>
            <a:r>
              <a:rPr lang="en-US" sz="3075">
                <a:solidFill>
                  <a:srgbClr val="FFFBFB"/>
                </a:solidFill>
                <a:latin typeface="DM Sans"/>
              </a:rPr>
              <a:t>Future scope involves seamlessly integrating various modes of transportation to provide efficient and convenient travel for both goods and people.</a:t>
            </a:r>
          </a:p>
          <a:p>
            <a:pPr algn="just">
              <a:lnSpc>
                <a:spcPts val="550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38099" y="2725083"/>
            <a:ext cx="3271016" cy="2418417"/>
          </a:xfrm>
          <a:custGeom>
            <a:avLst/>
            <a:gdLst/>
            <a:ahLst/>
            <a:cxnLst/>
            <a:rect r="r" b="b" t="t" l="l"/>
            <a:pathLst>
              <a:path h="2418417" w="3271016">
                <a:moveTo>
                  <a:pt x="0" y="0"/>
                </a:moveTo>
                <a:lnTo>
                  <a:pt x="3271016" y="0"/>
                </a:lnTo>
                <a:lnTo>
                  <a:pt x="3271016" y="2418417"/>
                </a:lnTo>
                <a:lnTo>
                  <a:pt x="0" y="2418417"/>
                </a:lnTo>
                <a:lnTo>
                  <a:pt x="0" y="0"/>
                </a:lnTo>
                <a:close/>
              </a:path>
            </a:pathLst>
          </a:custGeom>
          <a:blipFill>
            <a:blip r:embed="rId2"/>
            <a:stretch>
              <a:fillRect l="0" t="-2781" r="-38943" b="-2781"/>
            </a:stretch>
          </a:blipFill>
        </p:spPr>
      </p:sp>
      <p:sp>
        <p:nvSpPr>
          <p:cNvPr name="Freeform 3" id="3"/>
          <p:cNvSpPr/>
          <p:nvPr/>
        </p:nvSpPr>
        <p:spPr>
          <a:xfrm flipH="false" flipV="false" rot="0">
            <a:off x="6956356" y="2725083"/>
            <a:ext cx="3315647" cy="2418417"/>
          </a:xfrm>
          <a:custGeom>
            <a:avLst/>
            <a:gdLst/>
            <a:ahLst/>
            <a:cxnLst/>
            <a:rect r="r" b="b" t="t" l="l"/>
            <a:pathLst>
              <a:path h="2418417" w="3315647">
                <a:moveTo>
                  <a:pt x="0" y="0"/>
                </a:moveTo>
                <a:lnTo>
                  <a:pt x="3315647" y="0"/>
                </a:lnTo>
                <a:lnTo>
                  <a:pt x="3315647" y="2418417"/>
                </a:lnTo>
                <a:lnTo>
                  <a:pt x="0" y="2418417"/>
                </a:lnTo>
                <a:lnTo>
                  <a:pt x="0" y="0"/>
                </a:lnTo>
                <a:close/>
              </a:path>
            </a:pathLst>
          </a:custGeom>
          <a:blipFill>
            <a:blip r:embed="rId3"/>
            <a:stretch>
              <a:fillRect l="0" t="-4763" r="0" b="-4763"/>
            </a:stretch>
          </a:blipFill>
        </p:spPr>
      </p:sp>
      <p:sp>
        <p:nvSpPr>
          <p:cNvPr name="Freeform 4" id="4"/>
          <p:cNvSpPr/>
          <p:nvPr/>
        </p:nvSpPr>
        <p:spPr>
          <a:xfrm flipH="false" flipV="false" rot="0">
            <a:off x="581263" y="6704497"/>
            <a:ext cx="1660294" cy="1533172"/>
          </a:xfrm>
          <a:custGeom>
            <a:avLst/>
            <a:gdLst/>
            <a:ahLst/>
            <a:cxnLst/>
            <a:rect r="r" b="b" t="t" l="l"/>
            <a:pathLst>
              <a:path h="1533172" w="1660294">
                <a:moveTo>
                  <a:pt x="0" y="0"/>
                </a:moveTo>
                <a:lnTo>
                  <a:pt x="1660295" y="0"/>
                </a:lnTo>
                <a:lnTo>
                  <a:pt x="1660295" y="1533172"/>
                </a:lnTo>
                <a:lnTo>
                  <a:pt x="0" y="1533172"/>
                </a:lnTo>
                <a:lnTo>
                  <a:pt x="0" y="0"/>
                </a:lnTo>
                <a:close/>
              </a:path>
            </a:pathLst>
          </a:custGeom>
          <a:blipFill>
            <a:blip r:embed="rId4"/>
            <a:stretch>
              <a:fillRect l="0" t="0" r="0" b="0"/>
            </a:stretch>
          </a:blipFill>
        </p:spPr>
      </p:sp>
      <p:sp>
        <p:nvSpPr>
          <p:cNvPr name="Freeform 5" id="5"/>
          <p:cNvSpPr/>
          <p:nvPr/>
        </p:nvSpPr>
        <p:spPr>
          <a:xfrm flipH="false" flipV="false" rot="0">
            <a:off x="5822373" y="6704497"/>
            <a:ext cx="1593745" cy="1694529"/>
          </a:xfrm>
          <a:custGeom>
            <a:avLst/>
            <a:gdLst/>
            <a:ahLst/>
            <a:cxnLst/>
            <a:rect r="r" b="b" t="t" l="l"/>
            <a:pathLst>
              <a:path h="1694529" w="1593745">
                <a:moveTo>
                  <a:pt x="0" y="0"/>
                </a:moveTo>
                <a:lnTo>
                  <a:pt x="1593745" y="0"/>
                </a:lnTo>
                <a:lnTo>
                  <a:pt x="1593745" y="1694529"/>
                </a:lnTo>
                <a:lnTo>
                  <a:pt x="0" y="1694529"/>
                </a:lnTo>
                <a:lnTo>
                  <a:pt x="0" y="0"/>
                </a:lnTo>
                <a:close/>
              </a:path>
            </a:pathLst>
          </a:custGeom>
          <a:blipFill>
            <a:blip r:embed="rId5"/>
            <a:stretch>
              <a:fillRect l="0" t="0" r="-1621" b="0"/>
            </a:stretch>
          </a:blipFill>
        </p:spPr>
      </p:sp>
      <p:sp>
        <p:nvSpPr>
          <p:cNvPr name="Freeform 6" id="6"/>
          <p:cNvSpPr/>
          <p:nvPr/>
        </p:nvSpPr>
        <p:spPr>
          <a:xfrm flipH="false" flipV="false" rot="0">
            <a:off x="11397157" y="6661573"/>
            <a:ext cx="1765433" cy="1733082"/>
          </a:xfrm>
          <a:custGeom>
            <a:avLst/>
            <a:gdLst/>
            <a:ahLst/>
            <a:cxnLst/>
            <a:rect r="r" b="b" t="t" l="l"/>
            <a:pathLst>
              <a:path h="1733082" w="1765433">
                <a:moveTo>
                  <a:pt x="0" y="0"/>
                </a:moveTo>
                <a:lnTo>
                  <a:pt x="1765433" y="0"/>
                </a:lnTo>
                <a:lnTo>
                  <a:pt x="1765433" y="1733082"/>
                </a:lnTo>
                <a:lnTo>
                  <a:pt x="0" y="1733082"/>
                </a:lnTo>
                <a:lnTo>
                  <a:pt x="0" y="0"/>
                </a:lnTo>
                <a:close/>
              </a:path>
            </a:pathLst>
          </a:custGeom>
          <a:blipFill>
            <a:blip r:embed="rId6"/>
            <a:stretch>
              <a:fillRect l="0" t="0" r="0" b="0"/>
            </a:stretch>
          </a:blipFill>
        </p:spPr>
      </p:sp>
      <p:sp>
        <p:nvSpPr>
          <p:cNvPr name="Freeform 7" id="7"/>
          <p:cNvSpPr/>
          <p:nvPr/>
        </p:nvSpPr>
        <p:spPr>
          <a:xfrm flipH="false" flipV="false" rot="0">
            <a:off x="12883208" y="2725083"/>
            <a:ext cx="2662541" cy="2418417"/>
          </a:xfrm>
          <a:custGeom>
            <a:avLst/>
            <a:gdLst/>
            <a:ahLst/>
            <a:cxnLst/>
            <a:rect r="r" b="b" t="t" l="l"/>
            <a:pathLst>
              <a:path h="2418417" w="2662541">
                <a:moveTo>
                  <a:pt x="0" y="0"/>
                </a:moveTo>
                <a:lnTo>
                  <a:pt x="2662542" y="0"/>
                </a:lnTo>
                <a:lnTo>
                  <a:pt x="2662542" y="2418417"/>
                </a:lnTo>
                <a:lnTo>
                  <a:pt x="0" y="2418417"/>
                </a:lnTo>
                <a:lnTo>
                  <a:pt x="0" y="0"/>
                </a:lnTo>
                <a:close/>
              </a:path>
            </a:pathLst>
          </a:custGeom>
          <a:blipFill>
            <a:blip r:embed="rId7"/>
            <a:stretch>
              <a:fillRect l="-868" t="-5525" r="0" b="-5525"/>
            </a:stretch>
          </a:blipFill>
        </p:spPr>
      </p:sp>
      <p:sp>
        <p:nvSpPr>
          <p:cNvPr name="TextBox 8" id="8"/>
          <p:cNvSpPr txBox="true"/>
          <p:nvPr/>
        </p:nvSpPr>
        <p:spPr>
          <a:xfrm rot="0">
            <a:off x="581263" y="933450"/>
            <a:ext cx="16678037" cy="905713"/>
          </a:xfrm>
          <a:prstGeom prst="rect">
            <a:avLst/>
          </a:prstGeom>
        </p:spPr>
        <p:txBody>
          <a:bodyPr anchor="t" rtlCol="false" tIns="0" lIns="0" bIns="0" rIns="0">
            <a:spAutoFit/>
          </a:bodyPr>
          <a:lstStyle/>
          <a:p>
            <a:pPr algn="ctr">
              <a:lnSpc>
                <a:spcPts val="7424"/>
              </a:lnSpc>
              <a:spcBef>
                <a:spcPct val="0"/>
              </a:spcBef>
            </a:pPr>
            <a:r>
              <a:rPr lang="en-US" sz="5379">
                <a:solidFill>
                  <a:srgbClr val="56AEFF"/>
                </a:solidFill>
                <a:latin typeface="Now Bold"/>
              </a:rPr>
              <a:t>DOCUMENTATION AND INDUSTRIAL REFERENCE</a:t>
            </a:r>
          </a:p>
        </p:txBody>
      </p:sp>
      <p:sp>
        <p:nvSpPr>
          <p:cNvPr name="TextBox 9" id="9"/>
          <p:cNvSpPr txBox="true"/>
          <p:nvPr/>
        </p:nvSpPr>
        <p:spPr>
          <a:xfrm rot="0">
            <a:off x="581263" y="5402224"/>
            <a:ext cx="3927851" cy="573833"/>
          </a:xfrm>
          <a:prstGeom prst="rect">
            <a:avLst/>
          </a:prstGeom>
        </p:spPr>
        <p:txBody>
          <a:bodyPr anchor="t" rtlCol="false" tIns="0" lIns="0" bIns="0" rIns="0">
            <a:spAutoFit/>
          </a:bodyPr>
          <a:lstStyle/>
          <a:p>
            <a:pPr algn="ctr" marL="407565" indent="-203783" lvl="1">
              <a:lnSpc>
                <a:spcPts val="2321"/>
              </a:lnSpc>
              <a:buFont typeface="Arial"/>
              <a:buChar char="•"/>
            </a:pPr>
            <a:r>
              <a:rPr lang="en-US" sz="1887">
                <a:solidFill>
                  <a:srgbClr val="FFFFFF"/>
                </a:solidFill>
                <a:latin typeface="DM Sans"/>
              </a:rPr>
              <a:t>INTERN AT NEYVELI LIGNITE CORPORATION INDIA LTD</a:t>
            </a:r>
          </a:p>
        </p:txBody>
      </p:sp>
      <p:sp>
        <p:nvSpPr>
          <p:cNvPr name="TextBox 10" id="10"/>
          <p:cNvSpPr txBox="true"/>
          <p:nvPr/>
        </p:nvSpPr>
        <p:spPr>
          <a:xfrm rot="0">
            <a:off x="12659150" y="5402224"/>
            <a:ext cx="3110658" cy="573833"/>
          </a:xfrm>
          <a:prstGeom prst="rect">
            <a:avLst/>
          </a:prstGeom>
        </p:spPr>
        <p:txBody>
          <a:bodyPr anchor="t" rtlCol="false" tIns="0" lIns="0" bIns="0" rIns="0">
            <a:spAutoFit/>
          </a:bodyPr>
          <a:lstStyle/>
          <a:p>
            <a:pPr algn="ctr">
              <a:lnSpc>
                <a:spcPts val="2321"/>
              </a:lnSpc>
            </a:pPr>
            <a:r>
              <a:rPr lang="en-US" sz="1887">
                <a:solidFill>
                  <a:srgbClr val="FFFFFF"/>
                </a:solidFill>
                <a:latin typeface="DM Sans"/>
              </a:rPr>
              <a:t>3. VISIT TO ELECTRONIC INMOTION AMBATTUR</a:t>
            </a:r>
          </a:p>
        </p:txBody>
      </p:sp>
      <p:sp>
        <p:nvSpPr>
          <p:cNvPr name="TextBox 11" id="11"/>
          <p:cNvSpPr txBox="true"/>
          <p:nvPr/>
        </p:nvSpPr>
        <p:spPr>
          <a:xfrm rot="0">
            <a:off x="6956356" y="5402224"/>
            <a:ext cx="3254869" cy="573833"/>
          </a:xfrm>
          <a:prstGeom prst="rect">
            <a:avLst/>
          </a:prstGeom>
        </p:spPr>
        <p:txBody>
          <a:bodyPr anchor="t" rtlCol="false" tIns="0" lIns="0" bIns="0" rIns="0">
            <a:spAutoFit/>
          </a:bodyPr>
          <a:lstStyle/>
          <a:p>
            <a:pPr algn="ctr">
              <a:lnSpc>
                <a:spcPts val="2321"/>
              </a:lnSpc>
            </a:pPr>
            <a:r>
              <a:rPr lang="en-US" sz="1887">
                <a:solidFill>
                  <a:srgbClr val="FFFFFF"/>
                </a:solidFill>
                <a:latin typeface="DM Sans"/>
              </a:rPr>
              <a:t>2. INTERN AT INTEGRAL COACH FACTORY</a:t>
            </a:r>
          </a:p>
        </p:txBody>
      </p:sp>
      <p:sp>
        <p:nvSpPr>
          <p:cNvPr name="TextBox 12" id="12"/>
          <p:cNvSpPr txBox="true"/>
          <p:nvPr/>
        </p:nvSpPr>
        <p:spPr>
          <a:xfrm rot="0">
            <a:off x="2281624" y="6623473"/>
            <a:ext cx="3101242" cy="1847012"/>
          </a:xfrm>
          <a:prstGeom prst="rect">
            <a:avLst/>
          </a:prstGeom>
        </p:spPr>
        <p:txBody>
          <a:bodyPr anchor="t" rtlCol="false" tIns="0" lIns="0" bIns="0" rIns="0">
            <a:spAutoFit/>
          </a:bodyPr>
          <a:lstStyle/>
          <a:p>
            <a:pPr algn="ctr">
              <a:lnSpc>
                <a:spcPts val="2925"/>
              </a:lnSpc>
            </a:pPr>
            <a:r>
              <a:rPr lang="en-US" sz="2120">
                <a:solidFill>
                  <a:srgbClr val="FFFFFF"/>
                </a:solidFill>
                <a:latin typeface="DM Sans"/>
              </a:rPr>
              <a:t>RESOURCE PERSONS</a:t>
            </a:r>
          </a:p>
          <a:p>
            <a:pPr marL="457709" indent="-228854" lvl="1">
              <a:lnSpc>
                <a:spcPts val="2925"/>
              </a:lnSpc>
              <a:buFont typeface="Arial"/>
              <a:buChar char="•"/>
            </a:pPr>
            <a:r>
              <a:rPr lang="en-US" sz="2120">
                <a:solidFill>
                  <a:srgbClr val="FFFFFF"/>
                </a:solidFill>
                <a:latin typeface="DM Sans"/>
              </a:rPr>
              <a:t>Bala C M TS </a:t>
            </a:r>
          </a:p>
          <a:p>
            <a:pPr marL="457709" indent="-228854" lvl="1">
              <a:lnSpc>
                <a:spcPts val="2925"/>
              </a:lnSpc>
              <a:buFont typeface="Arial"/>
              <a:buChar char="•"/>
            </a:pPr>
            <a:r>
              <a:rPr lang="en-US" sz="2120">
                <a:solidFill>
                  <a:srgbClr val="FFFFFF"/>
                </a:solidFill>
                <a:latin typeface="DM Sans"/>
              </a:rPr>
              <a:t>Kapaldurai G Chief Manager Mine 1A</a:t>
            </a:r>
          </a:p>
          <a:p>
            <a:pPr algn="ctr">
              <a:lnSpc>
                <a:spcPts val="2925"/>
              </a:lnSpc>
              <a:spcBef>
                <a:spcPct val="0"/>
              </a:spcBef>
            </a:pPr>
          </a:p>
        </p:txBody>
      </p:sp>
      <p:sp>
        <p:nvSpPr>
          <p:cNvPr name="TextBox 13" id="13"/>
          <p:cNvSpPr txBox="true"/>
          <p:nvPr/>
        </p:nvSpPr>
        <p:spPr>
          <a:xfrm rot="0">
            <a:off x="7857765" y="6623473"/>
            <a:ext cx="3101242" cy="2916466"/>
          </a:xfrm>
          <a:prstGeom prst="rect">
            <a:avLst/>
          </a:prstGeom>
        </p:spPr>
        <p:txBody>
          <a:bodyPr anchor="t" rtlCol="false" tIns="0" lIns="0" bIns="0" rIns="0">
            <a:spAutoFit/>
          </a:bodyPr>
          <a:lstStyle/>
          <a:p>
            <a:pPr algn="ctr">
              <a:lnSpc>
                <a:spcPts val="2925"/>
              </a:lnSpc>
            </a:pPr>
            <a:r>
              <a:rPr lang="en-US" sz="2120">
                <a:solidFill>
                  <a:srgbClr val="FFFFFF"/>
                </a:solidFill>
                <a:latin typeface="DM Sans"/>
              </a:rPr>
              <a:t>RESOURCE PERSONS</a:t>
            </a:r>
          </a:p>
          <a:p>
            <a:pPr marL="457709" indent="-228854" lvl="1">
              <a:lnSpc>
                <a:spcPts val="2925"/>
              </a:lnSpc>
              <a:buFont typeface="Arial"/>
              <a:buChar char="•"/>
            </a:pPr>
            <a:r>
              <a:rPr lang="en-US" sz="2120">
                <a:solidFill>
                  <a:srgbClr val="FFFFFF"/>
                </a:solidFill>
                <a:latin typeface="DM Sans"/>
              </a:rPr>
              <a:t>PARTHASARATHY, Shop 30 general SSC,  </a:t>
            </a:r>
          </a:p>
          <a:p>
            <a:pPr marL="457709" indent="-228854" lvl="1">
              <a:lnSpc>
                <a:spcPts val="2925"/>
              </a:lnSpc>
              <a:buFont typeface="Arial"/>
              <a:buChar char="•"/>
            </a:pPr>
            <a:r>
              <a:rPr lang="en-US" sz="2120">
                <a:solidFill>
                  <a:srgbClr val="FFFFFF"/>
                </a:solidFill>
                <a:latin typeface="DM Sans"/>
              </a:rPr>
              <a:t>N. GAJARAJ B Shop Shell Division Integral Coach Factory </a:t>
            </a:r>
          </a:p>
          <a:p>
            <a:pPr algn="ctr">
              <a:lnSpc>
                <a:spcPts val="2605"/>
              </a:lnSpc>
              <a:spcBef>
                <a:spcPct val="0"/>
              </a:spcBef>
            </a:pPr>
          </a:p>
        </p:txBody>
      </p:sp>
      <p:sp>
        <p:nvSpPr>
          <p:cNvPr name="TextBox 14" id="14"/>
          <p:cNvSpPr txBox="true"/>
          <p:nvPr/>
        </p:nvSpPr>
        <p:spPr>
          <a:xfrm rot="0">
            <a:off x="13600740" y="6934412"/>
            <a:ext cx="2704552" cy="1460244"/>
          </a:xfrm>
          <a:prstGeom prst="rect">
            <a:avLst/>
          </a:prstGeom>
        </p:spPr>
        <p:txBody>
          <a:bodyPr anchor="t" rtlCol="false" tIns="0" lIns="0" bIns="0" rIns="0">
            <a:spAutoFit/>
          </a:bodyPr>
          <a:lstStyle/>
          <a:p>
            <a:pPr algn="ctr">
              <a:lnSpc>
                <a:spcPts val="2920"/>
              </a:lnSpc>
            </a:pPr>
            <a:r>
              <a:rPr lang="en-US" sz="2116">
                <a:solidFill>
                  <a:srgbClr val="FFFFFF"/>
                </a:solidFill>
                <a:latin typeface="DM Sans"/>
              </a:rPr>
              <a:t>RESOURCE PERSONS</a:t>
            </a:r>
          </a:p>
          <a:p>
            <a:pPr algn="ctr">
              <a:lnSpc>
                <a:spcPts val="2920"/>
              </a:lnSpc>
              <a:spcBef>
                <a:spcPct val="0"/>
              </a:spcBef>
            </a:pPr>
            <a:r>
              <a:rPr lang="en-US" sz="2116">
                <a:solidFill>
                  <a:srgbClr val="FFFFFF"/>
                </a:solidFill>
                <a:latin typeface="DM Sans"/>
              </a:rPr>
              <a:t>K.BALA KRISHNA principal consultant in ECSADM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4523064" y="3893230"/>
            <a:ext cx="2845162" cy="438105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a:grpSpLocks noChangeAspect="true"/>
          </p:cNvGrpSpPr>
          <p:nvPr/>
        </p:nvGrpSpPr>
        <p:grpSpPr>
          <a:xfrm rot="0">
            <a:off x="4749069" y="4052152"/>
            <a:ext cx="2448475" cy="2438911"/>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1417" r="223" b="-21894"/>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8" id="8"/>
          <p:cNvGrpSpPr/>
          <p:nvPr/>
        </p:nvGrpSpPr>
        <p:grpSpPr>
          <a:xfrm rot="0">
            <a:off x="7721419" y="3893230"/>
            <a:ext cx="2845162" cy="4381054"/>
            <a:chOff x="0" y="0"/>
            <a:chExt cx="862412" cy="1327963"/>
          </a:xfrm>
        </p:grpSpPr>
        <p:sp>
          <p:nvSpPr>
            <p:cNvPr name="Freeform 9" id="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0" id="1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1" id="11"/>
          <p:cNvGrpSpPr>
            <a:grpSpLocks noChangeAspect="true"/>
          </p:cNvGrpSpPr>
          <p:nvPr/>
        </p:nvGrpSpPr>
        <p:grpSpPr>
          <a:xfrm rot="0">
            <a:off x="7890839" y="4112787"/>
            <a:ext cx="2448475" cy="2438911"/>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1078" r="223" b="-19508"/>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14" id="14"/>
          <p:cNvGrpSpPr/>
          <p:nvPr/>
        </p:nvGrpSpPr>
        <p:grpSpPr>
          <a:xfrm rot="0">
            <a:off x="10919774" y="3893230"/>
            <a:ext cx="2845162" cy="4381054"/>
            <a:chOff x="0" y="0"/>
            <a:chExt cx="862412" cy="1327963"/>
          </a:xfrm>
        </p:grpSpPr>
        <p:sp>
          <p:nvSpPr>
            <p:cNvPr name="Freeform 15" id="15"/>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6" id="16"/>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7" id="17"/>
          <p:cNvGrpSpPr>
            <a:grpSpLocks noChangeAspect="true"/>
          </p:cNvGrpSpPr>
          <p:nvPr/>
        </p:nvGrpSpPr>
        <p:grpSpPr>
          <a:xfrm rot="0">
            <a:off x="11089194" y="4112787"/>
            <a:ext cx="2448475" cy="2438911"/>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582" r="223" b="-23059"/>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20" id="20"/>
          <p:cNvSpPr/>
          <p:nvPr/>
        </p:nvSpPr>
        <p:spPr>
          <a:xfrm flipH="false" flipV="false" rot="0">
            <a:off x="4523064"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sp>
        <p:nvSpPr>
          <p:cNvPr name="Freeform 21" id="21"/>
          <p:cNvSpPr/>
          <p:nvPr/>
        </p:nvSpPr>
        <p:spPr>
          <a:xfrm flipH="false" flipV="false" rot="0">
            <a:off x="7721419"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sp>
        <p:nvSpPr>
          <p:cNvPr name="Freeform 22" id="22"/>
          <p:cNvSpPr/>
          <p:nvPr/>
        </p:nvSpPr>
        <p:spPr>
          <a:xfrm flipH="false" flipV="false" rot="0">
            <a:off x="10919774"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5"/>
            <a:stretch>
              <a:fillRect l="0" t="-86495" r="0" b="0"/>
            </a:stretch>
          </a:blipFill>
        </p:spPr>
      </p:sp>
      <p:grpSp>
        <p:nvGrpSpPr>
          <p:cNvPr name="Group 23" id="23"/>
          <p:cNvGrpSpPr/>
          <p:nvPr/>
        </p:nvGrpSpPr>
        <p:grpSpPr>
          <a:xfrm rot="0">
            <a:off x="-690640" y="-1543050"/>
            <a:ext cx="19210521" cy="4453378"/>
            <a:chOff x="0" y="0"/>
            <a:chExt cx="5059561" cy="1172906"/>
          </a:xfrm>
        </p:grpSpPr>
        <p:sp>
          <p:nvSpPr>
            <p:cNvPr name="Freeform 24" id="24"/>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25" id="25"/>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26" id="26"/>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0" id="30"/>
          <p:cNvGrpSpPr/>
          <p:nvPr/>
        </p:nvGrpSpPr>
        <p:grpSpPr>
          <a:xfrm rot="0">
            <a:off x="14117361" y="3893230"/>
            <a:ext cx="2845162" cy="4381054"/>
            <a:chOff x="0" y="0"/>
            <a:chExt cx="862412" cy="1327963"/>
          </a:xfrm>
        </p:grpSpPr>
        <p:sp>
          <p:nvSpPr>
            <p:cNvPr name="Freeform 31" id="31"/>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32" id="32"/>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Freeform 33" id="33"/>
          <p:cNvSpPr/>
          <p:nvPr/>
        </p:nvSpPr>
        <p:spPr>
          <a:xfrm flipH="false" flipV="false" rot="0">
            <a:off x="109260" y="5529732"/>
            <a:ext cx="3889929" cy="1223559"/>
          </a:xfrm>
          <a:custGeom>
            <a:avLst/>
            <a:gdLst/>
            <a:ahLst/>
            <a:cxnLst/>
            <a:rect r="r" b="b" t="t" l="l"/>
            <a:pathLst>
              <a:path h="1223559" w="3889929">
                <a:moveTo>
                  <a:pt x="0" y="0"/>
                </a:moveTo>
                <a:lnTo>
                  <a:pt x="3889929" y="0"/>
                </a:lnTo>
                <a:lnTo>
                  <a:pt x="3889929" y="1223559"/>
                </a:lnTo>
                <a:lnTo>
                  <a:pt x="0" y="12235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4" id="34"/>
          <p:cNvGrpSpPr>
            <a:grpSpLocks noChangeAspect="true"/>
          </p:cNvGrpSpPr>
          <p:nvPr/>
        </p:nvGrpSpPr>
        <p:grpSpPr>
          <a:xfrm rot="0">
            <a:off x="14398071" y="4112787"/>
            <a:ext cx="2448475" cy="2438911"/>
            <a:chOff x="0" y="0"/>
            <a:chExt cx="6502400" cy="6477000"/>
          </a:xfrm>
        </p:grpSpPr>
        <p:sp>
          <p:nvSpPr>
            <p:cNvPr name="Freeform 35" id="3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2"/>
              <a:stretch>
                <a:fillRect l="223" t="-8544" r="223" b="-24926"/>
              </a:stretch>
            </a:blipFill>
          </p:spPr>
        </p:sp>
        <p:sp>
          <p:nvSpPr>
            <p:cNvPr name="Freeform 36" id="3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TextBox 37" id="37"/>
          <p:cNvSpPr txBox="true"/>
          <p:nvPr/>
        </p:nvSpPr>
        <p:spPr>
          <a:xfrm rot="0">
            <a:off x="3919280" y="1636188"/>
            <a:ext cx="10450651" cy="723900"/>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FFFFF"/>
                </a:solidFill>
                <a:latin typeface="Now Bold"/>
              </a:rPr>
              <a:t>OUR TEAM</a:t>
            </a:r>
          </a:p>
        </p:txBody>
      </p:sp>
      <p:sp>
        <p:nvSpPr>
          <p:cNvPr name="TextBox 38" id="38"/>
          <p:cNvSpPr txBox="true"/>
          <p:nvPr/>
        </p:nvSpPr>
        <p:spPr>
          <a:xfrm rot="0">
            <a:off x="4670331" y="6730047"/>
            <a:ext cx="2470628" cy="370501"/>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KEERTHIKA G </a:t>
            </a:r>
          </a:p>
        </p:txBody>
      </p:sp>
      <p:sp>
        <p:nvSpPr>
          <p:cNvPr name="TextBox 39" id="39"/>
          <p:cNvSpPr txBox="true"/>
          <p:nvPr/>
        </p:nvSpPr>
        <p:spPr>
          <a:xfrm rot="0">
            <a:off x="4864407" y="7632887"/>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rPr>
              <a:t>STREAM: ECE</a:t>
            </a:r>
          </a:p>
        </p:txBody>
      </p:sp>
      <p:sp>
        <p:nvSpPr>
          <p:cNvPr name="TextBox 40" id="40"/>
          <p:cNvSpPr txBox="true"/>
          <p:nvPr/>
        </p:nvSpPr>
        <p:spPr>
          <a:xfrm rot="0">
            <a:off x="8235227" y="6730047"/>
            <a:ext cx="1817546" cy="370501"/>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T RESHMI </a:t>
            </a:r>
          </a:p>
        </p:txBody>
      </p:sp>
      <p:sp>
        <p:nvSpPr>
          <p:cNvPr name="TextBox 41" id="41"/>
          <p:cNvSpPr txBox="true"/>
          <p:nvPr/>
        </p:nvSpPr>
        <p:spPr>
          <a:xfrm rot="0">
            <a:off x="11206315" y="6753291"/>
            <a:ext cx="2331354" cy="370501"/>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SRICHARAN K</a:t>
            </a:r>
          </a:p>
        </p:txBody>
      </p:sp>
      <p:sp>
        <p:nvSpPr>
          <p:cNvPr name="TextBox 42" id="42"/>
          <p:cNvSpPr txBox="true"/>
          <p:nvPr/>
        </p:nvSpPr>
        <p:spPr>
          <a:xfrm rot="0">
            <a:off x="11301117" y="7651993"/>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rPr>
              <a:t>STREAM: ICE</a:t>
            </a:r>
          </a:p>
        </p:txBody>
      </p:sp>
      <p:sp>
        <p:nvSpPr>
          <p:cNvPr name="TextBox 43" id="43"/>
          <p:cNvSpPr txBox="true"/>
          <p:nvPr/>
        </p:nvSpPr>
        <p:spPr>
          <a:xfrm rot="0">
            <a:off x="14345961" y="6730047"/>
            <a:ext cx="2456139" cy="370501"/>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SRINIVASAN N</a:t>
            </a:r>
          </a:p>
        </p:txBody>
      </p:sp>
      <p:sp>
        <p:nvSpPr>
          <p:cNvPr name="TextBox 44" id="44"/>
          <p:cNvSpPr txBox="true"/>
          <p:nvPr/>
        </p:nvSpPr>
        <p:spPr>
          <a:xfrm rot="0">
            <a:off x="14581071" y="7632887"/>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rPr>
              <a:t>STREAM: AIDS</a:t>
            </a:r>
          </a:p>
        </p:txBody>
      </p:sp>
      <p:sp>
        <p:nvSpPr>
          <p:cNvPr name="TextBox 45" id="45"/>
          <p:cNvSpPr txBox="true"/>
          <p:nvPr/>
        </p:nvSpPr>
        <p:spPr>
          <a:xfrm rot="0">
            <a:off x="7932423" y="7632887"/>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rPr>
              <a:t>STREAM: EEE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001000" y="0"/>
            <a:ext cx="10287000" cy="10287000"/>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85081" t="0" r="-6074" b="0"/>
              </a:stretch>
            </a:blipFill>
          </p:spPr>
        </p:sp>
      </p:grpSp>
      <p:sp>
        <p:nvSpPr>
          <p:cNvPr name="Freeform 5" id="5"/>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0" y="3713690"/>
            <a:ext cx="8835663" cy="1191083"/>
          </a:xfrm>
          <a:prstGeom prst="rect">
            <a:avLst/>
          </a:prstGeom>
        </p:spPr>
        <p:txBody>
          <a:bodyPr anchor="t" rtlCol="false" tIns="0" lIns="0" bIns="0" rIns="0">
            <a:spAutoFit/>
          </a:bodyPr>
          <a:lstStyle/>
          <a:p>
            <a:pPr algn="ctr">
              <a:lnSpc>
                <a:spcPts val="9632"/>
              </a:lnSpc>
              <a:spcBef>
                <a:spcPct val="0"/>
              </a:spcBef>
            </a:pPr>
            <a:r>
              <a:rPr lang="en-US" sz="6979">
                <a:solidFill>
                  <a:srgbClr val="56AEFF"/>
                </a:solidFill>
                <a:latin typeface="Now Bold"/>
              </a:rPr>
              <a:t>THANKYOU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986667"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844564" y="5870734"/>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8" id="18"/>
          <p:cNvGrpSpPr>
            <a:grpSpLocks noChangeAspect="true"/>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a:grpSpLocks noChangeAspect="true"/>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29997" t="0" r="-29997" b="0"/>
              </a:stretch>
            </a:blipFill>
          </p:spPr>
        </p:sp>
      </p:grpSp>
      <p:grpSp>
        <p:nvGrpSpPr>
          <p:cNvPr name="Group 22" id="22"/>
          <p:cNvGrpSpPr/>
          <p:nvPr/>
        </p:nvGrpSpPr>
        <p:grpSpPr>
          <a:xfrm rot="0">
            <a:off x="8705275" y="30841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grpSp>
        <p:nvGrpSpPr>
          <p:cNvPr name="Group 26" id="26"/>
          <p:cNvGrpSpPr/>
          <p:nvPr/>
        </p:nvGrpSpPr>
        <p:grpSpPr>
          <a:xfrm rot="0">
            <a:off x="8705275" y="5870734"/>
            <a:ext cx="2613061" cy="2252658"/>
            <a:chOff x="0" y="0"/>
            <a:chExt cx="991873" cy="855070"/>
          </a:xfrm>
        </p:grpSpPr>
        <p:sp>
          <p:nvSpPr>
            <p:cNvPr name="Freeform 27" id="2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8" id="2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9" id="29"/>
          <p:cNvSpPr/>
          <p:nvPr/>
        </p:nvSpPr>
        <p:spPr>
          <a:xfrm flipV="true">
            <a:off x="8852572" y="7427054"/>
            <a:ext cx="2203125" cy="0"/>
          </a:xfrm>
          <a:prstGeom prst="line">
            <a:avLst/>
          </a:prstGeom>
          <a:ln cap="flat" w="38100">
            <a:solidFill>
              <a:srgbClr val="FFFFFF"/>
            </a:solidFill>
            <a:prstDash val="solid"/>
            <a:headEnd type="none" len="sm" w="sm"/>
            <a:tailEnd type="none" len="sm" w="sm"/>
          </a:ln>
        </p:spPr>
      </p:sp>
      <p:sp>
        <p:nvSpPr>
          <p:cNvPr name="Freeform 30" id="30"/>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2986667" y="169819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OVERVIEW</a:t>
            </a:r>
          </a:p>
        </p:txBody>
      </p:sp>
      <p:sp>
        <p:nvSpPr>
          <p:cNvPr name="TextBox 32" id="32"/>
          <p:cNvSpPr txBox="true"/>
          <p:nvPr/>
        </p:nvSpPr>
        <p:spPr>
          <a:xfrm rot="0">
            <a:off x="3133964" y="4714677"/>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PROBLEM STATEMENT</a:t>
            </a:r>
          </a:p>
        </p:txBody>
      </p:sp>
      <p:sp>
        <p:nvSpPr>
          <p:cNvPr name="TextBox 33" id="33"/>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sp>
        <p:nvSpPr>
          <p:cNvPr name="TextBox 34" id="34"/>
          <p:cNvSpPr txBox="true"/>
          <p:nvPr/>
        </p:nvSpPr>
        <p:spPr>
          <a:xfrm rot="0">
            <a:off x="5991861"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IDEA OVERVIEW</a:t>
            </a:r>
          </a:p>
        </p:txBody>
      </p:sp>
      <p:sp>
        <p:nvSpPr>
          <p:cNvPr name="TextBox 35" id="35"/>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sp>
        <p:nvSpPr>
          <p:cNvPr name="TextBox 36" id="36"/>
          <p:cNvSpPr txBox="true"/>
          <p:nvPr/>
        </p:nvSpPr>
        <p:spPr>
          <a:xfrm rot="0">
            <a:off x="3133964"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CONTROL PANEL</a:t>
            </a:r>
          </a:p>
        </p:txBody>
      </p:sp>
      <p:sp>
        <p:nvSpPr>
          <p:cNvPr name="TextBox 37" id="37"/>
          <p:cNvSpPr txBox="true"/>
          <p:nvPr/>
        </p:nvSpPr>
        <p:spPr>
          <a:xfrm rot="0">
            <a:off x="3447970"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sp>
        <p:nvSpPr>
          <p:cNvPr name="TextBox 38" id="38"/>
          <p:cNvSpPr txBox="true"/>
          <p:nvPr/>
        </p:nvSpPr>
        <p:spPr>
          <a:xfrm rot="0">
            <a:off x="6305867"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sp>
        <p:nvSpPr>
          <p:cNvPr name="TextBox 39" id="39"/>
          <p:cNvSpPr txBox="true"/>
          <p:nvPr/>
        </p:nvSpPr>
        <p:spPr>
          <a:xfrm rot="0">
            <a:off x="8852572" y="4694843"/>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ARCHITECTURAL DIAGRAM</a:t>
            </a:r>
          </a:p>
        </p:txBody>
      </p:sp>
      <p:sp>
        <p:nvSpPr>
          <p:cNvPr name="TextBox 40" id="40"/>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sp>
        <p:nvSpPr>
          <p:cNvPr name="TextBox 41" id="41"/>
          <p:cNvSpPr txBox="true"/>
          <p:nvPr/>
        </p:nvSpPr>
        <p:spPr>
          <a:xfrm rot="0">
            <a:off x="8852572"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DOCUMENTATION</a:t>
            </a:r>
          </a:p>
        </p:txBody>
      </p:sp>
      <p:sp>
        <p:nvSpPr>
          <p:cNvPr name="TextBox 42" id="42"/>
          <p:cNvSpPr txBox="true"/>
          <p:nvPr/>
        </p:nvSpPr>
        <p:spPr>
          <a:xfrm rot="0">
            <a:off x="9166578"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sp>
        <p:nvSpPr>
          <p:cNvPr name="TextBox 43" id="43"/>
          <p:cNvSpPr txBox="true"/>
          <p:nvPr/>
        </p:nvSpPr>
        <p:spPr>
          <a:xfrm rot="0">
            <a:off x="6050939" y="7579454"/>
            <a:ext cx="2203125" cy="318796"/>
          </a:xfrm>
          <a:prstGeom prst="rect">
            <a:avLst/>
          </a:prstGeom>
        </p:spPr>
        <p:txBody>
          <a:bodyPr anchor="t" rtlCol="false" tIns="0" lIns="0" bIns="0" rIns="0">
            <a:spAutoFit/>
          </a:bodyPr>
          <a:lstStyle/>
          <a:p>
            <a:pPr algn="ctr">
              <a:lnSpc>
                <a:spcPts val="2605"/>
              </a:lnSpc>
              <a:spcBef>
                <a:spcPct val="0"/>
              </a:spcBef>
            </a:pPr>
            <a:r>
              <a:rPr lang="en-US" sz="1887">
                <a:solidFill>
                  <a:srgbClr val="FFFBFB"/>
                </a:solidFill>
                <a:latin typeface="DM Sans"/>
              </a:rPr>
              <a:t>FUTURE SCOPE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sp>
        <p:nvSpPr>
          <p:cNvPr name="Freeform 8" id="8"/>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9" id="9"/>
          <p:cNvGrpSpPr/>
          <p:nvPr/>
        </p:nvGrpSpPr>
        <p:grpSpPr>
          <a:xfrm rot="-10800000">
            <a:off x="15966396" y="9258300"/>
            <a:ext cx="13457996" cy="3264379"/>
            <a:chOff x="0" y="0"/>
            <a:chExt cx="17943995" cy="4352506"/>
          </a:xfrm>
        </p:grpSpPr>
        <p:sp>
          <p:nvSpPr>
            <p:cNvPr name="Freeform 10" id="10"/>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2" id="12"/>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4" id="14"/>
          <p:cNvSpPr txBox="true"/>
          <p:nvPr/>
        </p:nvSpPr>
        <p:spPr>
          <a:xfrm rot="0">
            <a:off x="81160" y="2229543"/>
            <a:ext cx="11656848" cy="7301866"/>
          </a:xfrm>
          <a:prstGeom prst="rect">
            <a:avLst/>
          </a:prstGeom>
        </p:spPr>
        <p:txBody>
          <a:bodyPr anchor="t" rtlCol="false" tIns="0" lIns="0" bIns="0" rIns="0">
            <a:spAutoFit/>
          </a:bodyPr>
          <a:lstStyle/>
          <a:p>
            <a:pPr marL="755644" indent="-377822" lvl="1">
              <a:lnSpc>
                <a:spcPts val="4829"/>
              </a:lnSpc>
              <a:buFont typeface="Arial"/>
              <a:buChar char="•"/>
            </a:pPr>
            <a:r>
              <a:rPr lang="en-US" sz="3499">
                <a:solidFill>
                  <a:srgbClr val="FFFFFF"/>
                </a:solidFill>
                <a:latin typeface="DM Sans"/>
              </a:rPr>
              <a:t>A System of IOT devices to prevent Underloading or Overloading of railway wagons.</a:t>
            </a:r>
          </a:p>
          <a:p>
            <a:pPr>
              <a:lnSpc>
                <a:spcPts val="4829"/>
              </a:lnSpc>
            </a:pPr>
          </a:p>
          <a:p>
            <a:pPr marL="755644" indent="-377822" lvl="1">
              <a:lnSpc>
                <a:spcPts val="4829"/>
              </a:lnSpc>
              <a:buFont typeface="Arial"/>
              <a:buChar char="•"/>
            </a:pPr>
            <a:r>
              <a:rPr lang="en-US" sz="3499">
                <a:solidFill>
                  <a:srgbClr val="FFFFFF"/>
                </a:solidFill>
                <a:latin typeface="DM Sans"/>
              </a:rPr>
              <a:t>The goal is to transcend conventional transportation models and design innovative systems that enhance the liveability of cities while efficiently moving goods, whereas CIL has experienced significant financial losses due to difficulties in wagon loading, including fines for overloading and additional expenses from under loading, which exceed the actual contract value of Rs. 593 Crores in 2021-2022.</a:t>
            </a:r>
          </a:p>
        </p:txBody>
      </p:sp>
      <p:sp>
        <p:nvSpPr>
          <p:cNvPr name="Freeform 15" id="15"/>
          <p:cNvSpPr/>
          <p:nvPr/>
        </p:nvSpPr>
        <p:spPr>
          <a:xfrm flipH="false" flipV="false" rot="0">
            <a:off x="11946442" y="2296218"/>
            <a:ext cx="6341558" cy="6967917"/>
          </a:xfrm>
          <a:custGeom>
            <a:avLst/>
            <a:gdLst/>
            <a:ahLst/>
            <a:cxnLst/>
            <a:rect r="r" b="b" t="t" l="l"/>
            <a:pathLst>
              <a:path h="6967917" w="6341558">
                <a:moveTo>
                  <a:pt x="0" y="0"/>
                </a:moveTo>
                <a:lnTo>
                  <a:pt x="6341558" y="0"/>
                </a:lnTo>
                <a:lnTo>
                  <a:pt x="6341558" y="6967917"/>
                </a:lnTo>
                <a:lnTo>
                  <a:pt x="0" y="6967917"/>
                </a:lnTo>
                <a:lnTo>
                  <a:pt x="0" y="0"/>
                </a:lnTo>
                <a:close/>
              </a:path>
            </a:pathLst>
          </a:custGeom>
          <a:blipFill>
            <a:blip r:embed="rId5"/>
            <a:stretch>
              <a:fillRect l="-28996" t="0" r="-35818" b="0"/>
            </a:stretch>
          </a:blipFill>
        </p:spPr>
      </p:sp>
      <p:sp>
        <p:nvSpPr>
          <p:cNvPr name="TextBox 16" id="16"/>
          <p:cNvSpPr txBox="true"/>
          <p:nvPr/>
        </p:nvSpPr>
        <p:spPr>
          <a:xfrm rot="0">
            <a:off x="967004" y="729691"/>
            <a:ext cx="12337823" cy="1227368"/>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982623" y="4586506"/>
            <a:ext cx="4432959" cy="1619339"/>
            <a:chOff x="0" y="0"/>
            <a:chExt cx="4289760" cy="1567029"/>
          </a:xfrm>
        </p:grpSpPr>
        <p:sp>
          <p:nvSpPr>
            <p:cNvPr name="Freeform 3" id="3"/>
            <p:cNvSpPr/>
            <p:nvPr/>
          </p:nvSpPr>
          <p:spPr>
            <a:xfrm flipH="false" flipV="false" rot="0">
              <a:off x="0" y="0"/>
              <a:ext cx="4289806" cy="1567067"/>
            </a:xfrm>
            <a:custGeom>
              <a:avLst/>
              <a:gdLst/>
              <a:ahLst/>
              <a:cxnLst/>
              <a:rect r="r" b="b" t="t" l="l"/>
              <a:pathLst>
                <a:path h="1567067" w="4289806">
                  <a:moveTo>
                    <a:pt x="4013454" y="994228"/>
                  </a:moveTo>
                  <a:lnTo>
                    <a:pt x="3530854" y="0"/>
                  </a:lnTo>
                  <a:lnTo>
                    <a:pt x="758825" y="0"/>
                  </a:lnTo>
                  <a:lnTo>
                    <a:pt x="279400" y="994228"/>
                  </a:lnTo>
                  <a:lnTo>
                    <a:pt x="0" y="1567067"/>
                  </a:lnTo>
                  <a:lnTo>
                    <a:pt x="4289806" y="1567067"/>
                  </a:lnTo>
                  <a:lnTo>
                    <a:pt x="4013454" y="994228"/>
                  </a:lnTo>
                  <a:close/>
                </a:path>
              </a:pathLst>
            </a:custGeom>
            <a:solidFill>
              <a:srgbClr val="4BD1FB"/>
            </a:solidFill>
          </p:spPr>
        </p:sp>
      </p:grpSp>
      <p:grpSp>
        <p:nvGrpSpPr>
          <p:cNvPr name="Group 4" id="4"/>
          <p:cNvGrpSpPr/>
          <p:nvPr/>
        </p:nvGrpSpPr>
        <p:grpSpPr>
          <a:xfrm rot="0">
            <a:off x="11880274" y="1933679"/>
            <a:ext cx="2704965" cy="2550894"/>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10056031" y="6310620"/>
            <a:ext cx="6153863" cy="1541691"/>
            <a:chOff x="0" y="0"/>
            <a:chExt cx="5955073" cy="1491890"/>
          </a:xfrm>
        </p:grpSpPr>
        <p:sp>
          <p:nvSpPr>
            <p:cNvPr name="Freeform 7" id="7"/>
            <p:cNvSpPr/>
            <p:nvPr/>
          </p:nvSpPr>
          <p:spPr>
            <a:xfrm flipH="false" flipV="false" rot="0">
              <a:off x="0" y="0"/>
              <a:ext cx="5955020" cy="1491887"/>
            </a:xfrm>
            <a:custGeom>
              <a:avLst/>
              <a:gdLst/>
              <a:ahLst/>
              <a:cxnLst/>
              <a:rect r="r" b="b" t="t" l="l"/>
              <a:pathLst>
                <a:path h="1491887" w="5955020">
                  <a:moveTo>
                    <a:pt x="5182228" y="0"/>
                  </a:moveTo>
                  <a:lnTo>
                    <a:pt x="772918" y="0"/>
                  </a:lnTo>
                  <a:lnTo>
                    <a:pt x="0" y="1491887"/>
                  </a:lnTo>
                  <a:lnTo>
                    <a:pt x="5955020" y="1491887"/>
                  </a:lnTo>
                  <a:lnTo>
                    <a:pt x="5182228" y="0"/>
                  </a:lnTo>
                  <a:close/>
                </a:path>
              </a:pathLst>
            </a:custGeom>
            <a:solidFill>
              <a:srgbClr val="56AEFF"/>
            </a:solidFill>
          </p:spPr>
        </p:sp>
      </p:grpSp>
      <p:sp>
        <p:nvSpPr>
          <p:cNvPr name="Freeform 8" id="8"/>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0" id="10"/>
          <p:cNvSpPr/>
          <p:nvPr/>
        </p:nvSpPr>
        <p:spPr>
          <a:xfrm flipH="true" flipV="true">
            <a:off x="2782389" y="4119688"/>
            <a:ext cx="586120" cy="0"/>
          </a:xfrm>
          <a:prstGeom prst="line">
            <a:avLst/>
          </a:prstGeom>
          <a:ln cap="flat" w="47625">
            <a:solidFill>
              <a:srgbClr val="4BD1FB"/>
            </a:solidFill>
            <a:prstDash val="solid"/>
            <a:headEnd type="none" len="sm" w="sm"/>
            <a:tailEnd type="none" len="sm" w="sm"/>
          </a:ln>
        </p:spPr>
      </p:sp>
      <p:sp>
        <p:nvSpPr>
          <p:cNvPr name="AutoShape 11" id="11"/>
          <p:cNvSpPr/>
          <p:nvPr/>
        </p:nvSpPr>
        <p:spPr>
          <a:xfrm flipH="true" flipV="true">
            <a:off x="2782389" y="5764972"/>
            <a:ext cx="586120" cy="0"/>
          </a:xfrm>
          <a:prstGeom prst="line">
            <a:avLst/>
          </a:prstGeom>
          <a:ln cap="flat" w="47625">
            <a:solidFill>
              <a:srgbClr val="4BD1FB"/>
            </a:solidFill>
            <a:prstDash val="solid"/>
            <a:headEnd type="none" len="sm" w="sm"/>
            <a:tailEnd type="none" len="sm" w="sm"/>
          </a:ln>
        </p:spPr>
      </p:sp>
      <p:sp>
        <p:nvSpPr>
          <p:cNvPr name="AutoShape 12" id="12"/>
          <p:cNvSpPr/>
          <p:nvPr/>
        </p:nvSpPr>
        <p:spPr>
          <a:xfrm flipH="true" flipV="true">
            <a:off x="2782389" y="7710711"/>
            <a:ext cx="586120" cy="0"/>
          </a:xfrm>
          <a:prstGeom prst="line">
            <a:avLst/>
          </a:prstGeom>
          <a:ln cap="flat" w="47625">
            <a:solidFill>
              <a:srgbClr val="4BD1FB"/>
            </a:solidFill>
            <a:prstDash val="solid"/>
            <a:headEnd type="none" len="sm" w="sm"/>
            <a:tailEnd type="none" len="sm" w="sm"/>
          </a:ln>
        </p:spPr>
      </p:sp>
      <p:sp>
        <p:nvSpPr>
          <p:cNvPr name="Freeform 13" id="13"/>
          <p:cNvSpPr/>
          <p:nvPr/>
        </p:nvSpPr>
        <p:spPr>
          <a:xfrm flipH="false" flipV="false" rot="0">
            <a:off x="12415888" y="6346108"/>
            <a:ext cx="1569405" cy="1470715"/>
          </a:xfrm>
          <a:custGeom>
            <a:avLst/>
            <a:gdLst/>
            <a:ahLst/>
            <a:cxnLst/>
            <a:rect r="r" b="b" t="t" l="l"/>
            <a:pathLst>
              <a:path h="1470715" w="1569405">
                <a:moveTo>
                  <a:pt x="0" y="0"/>
                </a:moveTo>
                <a:lnTo>
                  <a:pt x="1569405" y="0"/>
                </a:lnTo>
                <a:lnTo>
                  <a:pt x="1569405" y="1470716"/>
                </a:lnTo>
                <a:lnTo>
                  <a:pt x="0" y="1470716"/>
                </a:lnTo>
                <a:lnTo>
                  <a:pt x="0" y="0"/>
                </a:lnTo>
                <a:close/>
              </a:path>
            </a:pathLst>
          </a:custGeom>
          <a:blipFill>
            <a:blip r:embed="rId4"/>
            <a:stretch>
              <a:fillRect l="0" t="-2343" r="-8139" b="-13053"/>
            </a:stretch>
          </a:blipFill>
        </p:spPr>
      </p:sp>
      <p:sp>
        <p:nvSpPr>
          <p:cNvPr name="Freeform 14" id="14"/>
          <p:cNvSpPr/>
          <p:nvPr/>
        </p:nvSpPr>
        <p:spPr>
          <a:xfrm flipH="false" flipV="false" rot="0">
            <a:off x="12415888" y="4600298"/>
            <a:ext cx="1569405" cy="1619339"/>
          </a:xfrm>
          <a:custGeom>
            <a:avLst/>
            <a:gdLst/>
            <a:ahLst/>
            <a:cxnLst/>
            <a:rect r="r" b="b" t="t" l="l"/>
            <a:pathLst>
              <a:path h="1619339" w="1569405">
                <a:moveTo>
                  <a:pt x="0" y="0"/>
                </a:moveTo>
                <a:lnTo>
                  <a:pt x="1569405" y="0"/>
                </a:lnTo>
                <a:lnTo>
                  <a:pt x="1569405" y="1619340"/>
                </a:lnTo>
                <a:lnTo>
                  <a:pt x="0" y="1619340"/>
                </a:lnTo>
                <a:lnTo>
                  <a:pt x="0" y="0"/>
                </a:lnTo>
                <a:close/>
              </a:path>
            </a:pathLst>
          </a:custGeom>
          <a:blipFill>
            <a:blip r:embed="rId5"/>
            <a:stretch>
              <a:fillRect l="0" t="-2375" r="-8083" b="-2375"/>
            </a:stretch>
          </a:blipFill>
        </p:spPr>
      </p:sp>
      <p:sp>
        <p:nvSpPr>
          <p:cNvPr name="Freeform 15" id="15"/>
          <p:cNvSpPr/>
          <p:nvPr/>
        </p:nvSpPr>
        <p:spPr>
          <a:xfrm flipH="false" flipV="false" rot="0">
            <a:off x="12448054" y="2948597"/>
            <a:ext cx="1569405" cy="1494456"/>
          </a:xfrm>
          <a:custGeom>
            <a:avLst/>
            <a:gdLst/>
            <a:ahLst/>
            <a:cxnLst/>
            <a:rect r="r" b="b" t="t" l="l"/>
            <a:pathLst>
              <a:path h="1494456" w="1569405">
                <a:moveTo>
                  <a:pt x="0" y="0"/>
                </a:moveTo>
                <a:lnTo>
                  <a:pt x="1569405" y="0"/>
                </a:lnTo>
                <a:lnTo>
                  <a:pt x="1569405" y="1494457"/>
                </a:lnTo>
                <a:lnTo>
                  <a:pt x="0" y="1494457"/>
                </a:lnTo>
                <a:lnTo>
                  <a:pt x="0" y="0"/>
                </a:lnTo>
                <a:close/>
              </a:path>
            </a:pathLst>
          </a:custGeom>
          <a:blipFill>
            <a:blip r:embed="rId6"/>
            <a:stretch>
              <a:fillRect l="0" t="-2507" r="0" b="-2507"/>
            </a:stretch>
          </a:blipFill>
        </p:spPr>
      </p:sp>
      <p:sp>
        <p:nvSpPr>
          <p:cNvPr name="TextBox 16" id="16"/>
          <p:cNvSpPr txBox="true"/>
          <p:nvPr/>
        </p:nvSpPr>
        <p:spPr>
          <a:xfrm rot="0">
            <a:off x="457717" y="802109"/>
            <a:ext cx="14670448" cy="969645"/>
          </a:xfrm>
          <a:prstGeom prst="rect">
            <a:avLst/>
          </a:prstGeom>
        </p:spPr>
        <p:txBody>
          <a:bodyPr anchor="t" rtlCol="false" tIns="0" lIns="0" bIns="0" rIns="0">
            <a:spAutoFit/>
          </a:bodyPr>
          <a:lstStyle/>
          <a:p>
            <a:pPr marL="0" indent="0" lvl="0">
              <a:lnSpc>
                <a:spcPts val="7522"/>
              </a:lnSpc>
              <a:spcBef>
                <a:spcPct val="0"/>
              </a:spcBef>
            </a:pPr>
            <a:r>
              <a:rPr lang="en-US" sz="6268">
                <a:solidFill>
                  <a:srgbClr val="FFFFFF"/>
                </a:solidFill>
                <a:latin typeface="Now Bold"/>
              </a:rPr>
              <a:t>SUSTAINABLE DEVELOPEMENT GOAL</a:t>
            </a:r>
          </a:p>
        </p:txBody>
      </p:sp>
      <p:sp>
        <p:nvSpPr>
          <p:cNvPr name="TextBox 17" id="17"/>
          <p:cNvSpPr txBox="true"/>
          <p:nvPr/>
        </p:nvSpPr>
        <p:spPr>
          <a:xfrm rot="0">
            <a:off x="2596623" y="3288434"/>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09</a:t>
            </a:r>
          </a:p>
        </p:txBody>
      </p:sp>
      <p:sp>
        <p:nvSpPr>
          <p:cNvPr name="TextBox 18" id="18"/>
          <p:cNvSpPr txBox="true"/>
          <p:nvPr/>
        </p:nvSpPr>
        <p:spPr>
          <a:xfrm rot="0">
            <a:off x="2596623" y="5002577"/>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11</a:t>
            </a:r>
          </a:p>
        </p:txBody>
      </p:sp>
      <p:sp>
        <p:nvSpPr>
          <p:cNvPr name="TextBox 19" id="19"/>
          <p:cNvSpPr txBox="true"/>
          <p:nvPr/>
        </p:nvSpPr>
        <p:spPr>
          <a:xfrm rot="0">
            <a:off x="2596623" y="6817366"/>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12</a:t>
            </a:r>
          </a:p>
        </p:txBody>
      </p:sp>
      <p:sp>
        <p:nvSpPr>
          <p:cNvPr name="TextBox 20" id="20"/>
          <p:cNvSpPr txBox="true"/>
          <p:nvPr/>
        </p:nvSpPr>
        <p:spPr>
          <a:xfrm rot="0">
            <a:off x="3927702" y="3248150"/>
            <a:ext cx="4794830" cy="847725"/>
          </a:xfrm>
          <a:prstGeom prst="rect">
            <a:avLst/>
          </a:prstGeom>
        </p:spPr>
        <p:txBody>
          <a:bodyPr anchor="t" rtlCol="false" tIns="0" lIns="0" bIns="0" rIns="0">
            <a:spAutoFit/>
          </a:bodyPr>
          <a:lstStyle/>
          <a:p>
            <a:pPr algn="ctr">
              <a:lnSpc>
                <a:spcPts val="3449"/>
              </a:lnSpc>
              <a:spcBef>
                <a:spcPct val="0"/>
              </a:spcBef>
            </a:pPr>
            <a:r>
              <a:rPr lang="en-US" sz="2499">
                <a:solidFill>
                  <a:srgbClr val="FFFFFF"/>
                </a:solidFill>
                <a:latin typeface="DM Sans"/>
              </a:rPr>
              <a:t>INDUSTRY INNOVATION AND INFRASTRUCTURE</a:t>
            </a:r>
          </a:p>
        </p:txBody>
      </p:sp>
      <p:sp>
        <p:nvSpPr>
          <p:cNvPr name="TextBox 21" id="21"/>
          <p:cNvSpPr txBox="true"/>
          <p:nvPr/>
        </p:nvSpPr>
        <p:spPr>
          <a:xfrm rot="0">
            <a:off x="3927702" y="5031152"/>
            <a:ext cx="4794830" cy="847725"/>
          </a:xfrm>
          <a:prstGeom prst="rect">
            <a:avLst/>
          </a:prstGeom>
        </p:spPr>
        <p:txBody>
          <a:bodyPr anchor="t" rtlCol="false" tIns="0" lIns="0" bIns="0" rIns="0">
            <a:spAutoFit/>
          </a:bodyPr>
          <a:lstStyle/>
          <a:p>
            <a:pPr algn="ctr">
              <a:lnSpc>
                <a:spcPts val="3449"/>
              </a:lnSpc>
              <a:spcBef>
                <a:spcPct val="0"/>
              </a:spcBef>
            </a:pPr>
            <a:r>
              <a:rPr lang="en-US" sz="2499">
                <a:solidFill>
                  <a:srgbClr val="FFFFFF"/>
                </a:solidFill>
                <a:latin typeface="DM Sans"/>
              </a:rPr>
              <a:t>SUSTAINABLE CITIES AND COMMUNITIES </a:t>
            </a:r>
          </a:p>
        </p:txBody>
      </p:sp>
      <p:sp>
        <p:nvSpPr>
          <p:cNvPr name="TextBox 22" id="22"/>
          <p:cNvSpPr txBox="true"/>
          <p:nvPr/>
        </p:nvSpPr>
        <p:spPr>
          <a:xfrm rot="0">
            <a:off x="3927702" y="7004587"/>
            <a:ext cx="4794830" cy="847725"/>
          </a:xfrm>
          <a:prstGeom prst="rect">
            <a:avLst/>
          </a:prstGeom>
        </p:spPr>
        <p:txBody>
          <a:bodyPr anchor="t" rtlCol="false" tIns="0" lIns="0" bIns="0" rIns="0">
            <a:spAutoFit/>
          </a:bodyPr>
          <a:lstStyle/>
          <a:p>
            <a:pPr algn="ctr">
              <a:lnSpc>
                <a:spcPts val="3449"/>
              </a:lnSpc>
              <a:spcBef>
                <a:spcPct val="0"/>
              </a:spcBef>
            </a:pPr>
            <a:r>
              <a:rPr lang="en-US" sz="2499">
                <a:solidFill>
                  <a:srgbClr val="FFFFFF"/>
                </a:solidFill>
                <a:latin typeface="DM Sans"/>
              </a:rPr>
              <a:t>RESPONSIBLE CONSUMPTION AND PRODUCTION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989" y="784075"/>
            <a:ext cx="6759628" cy="4044686"/>
          </a:xfrm>
          <a:custGeom>
            <a:avLst/>
            <a:gdLst/>
            <a:ahLst/>
            <a:cxnLst/>
            <a:rect r="r" b="b" t="t" l="l"/>
            <a:pathLst>
              <a:path h="4044686" w="6759628">
                <a:moveTo>
                  <a:pt x="0" y="0"/>
                </a:moveTo>
                <a:lnTo>
                  <a:pt x="6759628" y="0"/>
                </a:lnTo>
                <a:lnTo>
                  <a:pt x="6759628" y="4044686"/>
                </a:lnTo>
                <a:lnTo>
                  <a:pt x="0" y="4044686"/>
                </a:lnTo>
                <a:lnTo>
                  <a:pt x="0" y="0"/>
                </a:lnTo>
                <a:close/>
              </a:path>
            </a:pathLst>
          </a:custGeom>
          <a:blipFill>
            <a:blip r:embed="rId4"/>
            <a:stretch>
              <a:fillRect l="-1762" t="0" r="-1762" b="0"/>
            </a:stretch>
          </a:blipFill>
        </p:spPr>
      </p:sp>
      <p:sp>
        <p:nvSpPr>
          <p:cNvPr name="Freeform 4" id="4"/>
          <p:cNvSpPr/>
          <p:nvPr/>
        </p:nvSpPr>
        <p:spPr>
          <a:xfrm flipH="false" flipV="false" rot="0">
            <a:off x="289989" y="5143500"/>
            <a:ext cx="6759628" cy="4541491"/>
          </a:xfrm>
          <a:custGeom>
            <a:avLst/>
            <a:gdLst/>
            <a:ahLst/>
            <a:cxnLst/>
            <a:rect r="r" b="b" t="t" l="l"/>
            <a:pathLst>
              <a:path h="4541491" w="6759628">
                <a:moveTo>
                  <a:pt x="0" y="0"/>
                </a:moveTo>
                <a:lnTo>
                  <a:pt x="6759628" y="0"/>
                </a:lnTo>
                <a:lnTo>
                  <a:pt x="6759628" y="4541491"/>
                </a:lnTo>
                <a:lnTo>
                  <a:pt x="0" y="4541491"/>
                </a:lnTo>
                <a:lnTo>
                  <a:pt x="0" y="0"/>
                </a:lnTo>
                <a:close/>
              </a:path>
            </a:pathLst>
          </a:custGeom>
          <a:blipFill>
            <a:blip r:embed="rId5"/>
            <a:stretch>
              <a:fillRect l="0" t="-3711" r="0" b="-3711"/>
            </a:stretch>
          </a:blipFill>
        </p:spPr>
      </p:sp>
      <p:sp>
        <p:nvSpPr>
          <p:cNvPr name="TextBox 5" id="5"/>
          <p:cNvSpPr txBox="true"/>
          <p:nvPr/>
        </p:nvSpPr>
        <p:spPr>
          <a:xfrm rot="0">
            <a:off x="7049617" y="528237"/>
            <a:ext cx="8457192" cy="1000925"/>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IDEA OVERVIEW</a:t>
            </a:r>
          </a:p>
        </p:txBody>
      </p:sp>
      <p:sp>
        <p:nvSpPr>
          <p:cNvPr name="TextBox 6" id="6"/>
          <p:cNvSpPr txBox="true"/>
          <p:nvPr/>
        </p:nvSpPr>
        <p:spPr>
          <a:xfrm rot="0">
            <a:off x="7852385" y="2569779"/>
            <a:ext cx="9642435" cy="6378379"/>
          </a:xfrm>
          <a:prstGeom prst="rect">
            <a:avLst/>
          </a:prstGeom>
        </p:spPr>
        <p:txBody>
          <a:bodyPr anchor="t" rtlCol="false" tIns="0" lIns="0" bIns="0" rIns="0">
            <a:spAutoFit/>
          </a:bodyPr>
          <a:lstStyle/>
          <a:p>
            <a:pPr marL="571586" indent="-285793" lvl="1">
              <a:lnSpc>
                <a:spcPts val="3653"/>
              </a:lnSpc>
              <a:spcBef>
                <a:spcPct val="0"/>
              </a:spcBef>
              <a:buFont typeface="Arial"/>
              <a:buChar char="•"/>
            </a:pPr>
            <a:r>
              <a:rPr lang="en-US" sz="2647">
                <a:solidFill>
                  <a:srgbClr val="FFFFFF"/>
                </a:solidFill>
                <a:latin typeface="DM Sans"/>
              </a:rPr>
              <a:t>Installing l</a:t>
            </a:r>
            <a:r>
              <a:rPr lang="en-US" sz="2647">
                <a:solidFill>
                  <a:srgbClr val="FFFFFF"/>
                </a:solidFill>
                <a:latin typeface="DM Sans"/>
              </a:rPr>
              <a:t>oad cell, under the surface of the track to continuously measure the weight of the wagon.</a:t>
            </a:r>
          </a:p>
          <a:p>
            <a:pPr>
              <a:lnSpc>
                <a:spcPts val="3653"/>
              </a:lnSpc>
              <a:spcBef>
                <a:spcPct val="0"/>
              </a:spcBef>
            </a:pPr>
          </a:p>
          <a:p>
            <a:pPr marL="571586" indent="-285793" lvl="1">
              <a:lnSpc>
                <a:spcPts val="3653"/>
              </a:lnSpc>
              <a:spcBef>
                <a:spcPct val="0"/>
              </a:spcBef>
              <a:buFont typeface="Arial"/>
              <a:buChar char="•"/>
            </a:pPr>
            <a:r>
              <a:rPr lang="en-US" sz="2647">
                <a:solidFill>
                  <a:srgbClr val="FFFFFF"/>
                </a:solidFill>
                <a:latin typeface="DM Sans"/>
              </a:rPr>
              <a:t>Equipping wagon with IoT communication modules to transmit weight data in real-time to a centralized control system, ensuring immediate monitoring and signal is passed to servo motor once the maximum weight is reached.</a:t>
            </a:r>
          </a:p>
          <a:p>
            <a:pPr>
              <a:lnSpc>
                <a:spcPts val="3653"/>
              </a:lnSpc>
              <a:spcBef>
                <a:spcPct val="0"/>
              </a:spcBef>
            </a:pPr>
          </a:p>
          <a:p>
            <a:pPr marL="571586" indent="-285793" lvl="1">
              <a:lnSpc>
                <a:spcPts val="3653"/>
              </a:lnSpc>
              <a:spcBef>
                <a:spcPct val="0"/>
              </a:spcBef>
              <a:buFont typeface="Arial"/>
              <a:buChar char="•"/>
            </a:pPr>
            <a:r>
              <a:rPr lang="en-US" sz="2647">
                <a:solidFill>
                  <a:srgbClr val="FFFFFF"/>
                </a:solidFill>
                <a:latin typeface="DM Sans"/>
              </a:rPr>
              <a:t>Integrating an alerting mechanism within the central control system to detect under-loading or overloading. When such conditions are identified, immediate alerts are generated and transmitted to Coal India Limited. </a:t>
            </a:r>
          </a:p>
          <a:p>
            <a:pPr algn="ctr">
              <a:lnSpc>
                <a:spcPts val="365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7063125" y="3023969"/>
            <a:ext cx="4161751" cy="1329135"/>
            <a:chOff x="0" y="0"/>
            <a:chExt cx="2565722" cy="819412"/>
          </a:xfrm>
        </p:grpSpPr>
        <p:sp>
          <p:nvSpPr>
            <p:cNvPr name="Freeform 3" id="3"/>
            <p:cNvSpPr/>
            <p:nvPr/>
          </p:nvSpPr>
          <p:spPr>
            <a:xfrm flipH="false" flipV="false" rot="0">
              <a:off x="0" y="0"/>
              <a:ext cx="2565722" cy="819412"/>
            </a:xfrm>
            <a:custGeom>
              <a:avLst/>
              <a:gdLst/>
              <a:ahLst/>
              <a:cxnLst/>
              <a:rect r="r" b="b" t="t" l="l"/>
              <a:pathLst>
                <a:path h="819412" w="2565722">
                  <a:moveTo>
                    <a:pt x="0" y="0"/>
                  </a:moveTo>
                  <a:lnTo>
                    <a:pt x="2362522" y="0"/>
                  </a:lnTo>
                  <a:lnTo>
                    <a:pt x="2565722" y="409706"/>
                  </a:lnTo>
                  <a:lnTo>
                    <a:pt x="2362522" y="819412"/>
                  </a:lnTo>
                  <a:lnTo>
                    <a:pt x="0" y="819412"/>
                  </a:lnTo>
                  <a:lnTo>
                    <a:pt x="203200" y="409706"/>
                  </a:lnTo>
                  <a:lnTo>
                    <a:pt x="0" y="0"/>
                  </a:lnTo>
                  <a:close/>
                </a:path>
              </a:pathLst>
            </a:custGeom>
            <a:solidFill>
              <a:srgbClr val="145DA0"/>
            </a:solidFill>
          </p:spPr>
        </p:sp>
        <p:sp>
          <p:nvSpPr>
            <p:cNvPr name="TextBox 4" id="4"/>
            <p:cNvSpPr txBox="true"/>
            <p:nvPr/>
          </p:nvSpPr>
          <p:spPr>
            <a:xfrm>
              <a:off x="177800" y="-38100"/>
              <a:ext cx="2311722" cy="857512"/>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6301153" y="4527606"/>
            <a:ext cx="4161751" cy="1400849"/>
            <a:chOff x="0" y="0"/>
            <a:chExt cx="2565722" cy="863624"/>
          </a:xfrm>
        </p:grpSpPr>
        <p:sp>
          <p:nvSpPr>
            <p:cNvPr name="Freeform 6" id="6"/>
            <p:cNvSpPr/>
            <p:nvPr/>
          </p:nvSpPr>
          <p:spPr>
            <a:xfrm flipH="false" flipV="false" rot="0">
              <a:off x="0" y="0"/>
              <a:ext cx="2565722" cy="863624"/>
            </a:xfrm>
            <a:custGeom>
              <a:avLst/>
              <a:gdLst/>
              <a:ahLst/>
              <a:cxnLst/>
              <a:rect r="r" b="b" t="t" l="l"/>
              <a:pathLst>
                <a:path h="863624" w="2565722">
                  <a:moveTo>
                    <a:pt x="0" y="0"/>
                  </a:moveTo>
                  <a:lnTo>
                    <a:pt x="2362522" y="0"/>
                  </a:lnTo>
                  <a:lnTo>
                    <a:pt x="2565722" y="431812"/>
                  </a:lnTo>
                  <a:lnTo>
                    <a:pt x="2362522" y="863624"/>
                  </a:lnTo>
                  <a:lnTo>
                    <a:pt x="0" y="863624"/>
                  </a:lnTo>
                  <a:lnTo>
                    <a:pt x="203200" y="431812"/>
                  </a:lnTo>
                  <a:lnTo>
                    <a:pt x="0" y="0"/>
                  </a:lnTo>
                  <a:close/>
                </a:path>
              </a:pathLst>
            </a:custGeom>
            <a:solidFill>
              <a:srgbClr val="0071C9"/>
            </a:solidFill>
          </p:spPr>
        </p:sp>
        <p:sp>
          <p:nvSpPr>
            <p:cNvPr name="TextBox 7" id="7"/>
            <p:cNvSpPr txBox="true"/>
            <p:nvPr/>
          </p:nvSpPr>
          <p:spPr>
            <a:xfrm>
              <a:off x="177800" y="-38100"/>
              <a:ext cx="2311722" cy="901724"/>
            </a:xfrm>
            <a:prstGeom prst="rect">
              <a:avLst/>
            </a:prstGeom>
          </p:spPr>
          <p:txBody>
            <a:bodyPr anchor="ctr" rtlCol="false" tIns="50800" lIns="50800" bIns="50800" rIns="50800"/>
            <a:lstStyle/>
            <a:p>
              <a:pPr algn="ctr">
                <a:lnSpc>
                  <a:spcPts val="2605"/>
                </a:lnSpc>
              </a:pPr>
            </a:p>
            <a:p>
              <a:pPr algn="ctr">
                <a:lnSpc>
                  <a:spcPts val="2605"/>
                </a:lnSpc>
              </a:pPr>
            </a:p>
          </p:txBody>
        </p:sp>
      </p:grpSp>
      <p:grpSp>
        <p:nvGrpSpPr>
          <p:cNvPr name="Group 8" id="8"/>
          <p:cNvGrpSpPr/>
          <p:nvPr/>
        </p:nvGrpSpPr>
        <p:grpSpPr>
          <a:xfrm rot="0">
            <a:off x="7580404" y="6042755"/>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789280" y="7321782"/>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4" id="14"/>
          <p:cNvSpPr txBox="true"/>
          <p:nvPr/>
        </p:nvSpPr>
        <p:spPr>
          <a:xfrm rot="0">
            <a:off x="7237264" y="3196183"/>
            <a:ext cx="3619895" cy="937083"/>
          </a:xfrm>
          <a:prstGeom prst="rect">
            <a:avLst/>
          </a:prstGeom>
        </p:spPr>
        <p:txBody>
          <a:bodyPr anchor="t" rtlCol="false" tIns="0" lIns="0" bIns="0" rIns="0">
            <a:spAutoFit/>
          </a:bodyPr>
          <a:lstStyle/>
          <a:p>
            <a:pPr algn="ctr" marL="0" indent="0" lvl="0">
              <a:lnSpc>
                <a:spcPts val="3805"/>
              </a:lnSpc>
              <a:spcBef>
                <a:spcPct val="0"/>
              </a:spcBef>
            </a:pPr>
            <a:r>
              <a:rPr lang="en-US" sz="2757">
                <a:solidFill>
                  <a:srgbClr val="FFFFFF"/>
                </a:solidFill>
                <a:latin typeface="DM Sans Bold"/>
              </a:rPr>
              <a:t>Urban Mobility Growth</a:t>
            </a:r>
          </a:p>
        </p:txBody>
      </p:sp>
      <p:sp>
        <p:nvSpPr>
          <p:cNvPr name="TextBox 15" id="15"/>
          <p:cNvSpPr txBox="true"/>
          <p:nvPr/>
        </p:nvSpPr>
        <p:spPr>
          <a:xfrm rot="0">
            <a:off x="11388338" y="2766608"/>
            <a:ext cx="6899662" cy="1801982"/>
          </a:xfrm>
          <a:prstGeom prst="rect">
            <a:avLst/>
          </a:prstGeom>
        </p:spPr>
        <p:txBody>
          <a:bodyPr anchor="t" rtlCol="false" tIns="0" lIns="0" bIns="0" rIns="0">
            <a:spAutoFit/>
          </a:bodyPr>
          <a:lstStyle/>
          <a:p>
            <a:pPr algn="just" marL="0" indent="0" lvl="0">
              <a:lnSpc>
                <a:spcPts val="2859"/>
              </a:lnSpc>
            </a:pPr>
            <a:r>
              <a:rPr lang="en-US" sz="2269">
                <a:solidFill>
                  <a:srgbClr val="FFFFFF"/>
                </a:solidFill>
                <a:latin typeface="DM Sans"/>
              </a:rPr>
              <a:t>As cities grow, the demand for efficient and sustainable urban mobility solutions rises. The market for innovative transportation systems that enhance urban liveability is expected to expand significantly.</a:t>
            </a:r>
          </a:p>
        </p:txBody>
      </p:sp>
      <p:sp>
        <p:nvSpPr>
          <p:cNvPr name="TextBox 16" id="16"/>
          <p:cNvSpPr txBox="true"/>
          <p:nvPr/>
        </p:nvSpPr>
        <p:spPr>
          <a:xfrm rot="0">
            <a:off x="8382028" y="6113114"/>
            <a:ext cx="2558503" cy="955730"/>
          </a:xfrm>
          <a:prstGeom prst="rect">
            <a:avLst/>
          </a:prstGeom>
        </p:spPr>
        <p:txBody>
          <a:bodyPr anchor="t" rtlCol="false" tIns="0" lIns="0" bIns="0" rIns="0">
            <a:spAutoFit/>
          </a:bodyPr>
          <a:lstStyle/>
          <a:p>
            <a:pPr algn="ctr" marL="0" indent="0" lvl="0">
              <a:lnSpc>
                <a:spcPts val="3830"/>
              </a:lnSpc>
              <a:spcBef>
                <a:spcPct val="0"/>
              </a:spcBef>
            </a:pPr>
            <a:r>
              <a:rPr lang="en-US" sz="2775">
                <a:solidFill>
                  <a:srgbClr val="FFFFFF"/>
                </a:solidFill>
                <a:latin typeface="DM Sans Bold"/>
              </a:rPr>
              <a:t>Consumer Demand</a:t>
            </a:r>
          </a:p>
        </p:txBody>
      </p:sp>
      <p:sp>
        <p:nvSpPr>
          <p:cNvPr name="TextBox 17" id="17"/>
          <p:cNvSpPr txBox="true"/>
          <p:nvPr/>
        </p:nvSpPr>
        <p:spPr>
          <a:xfrm rot="0">
            <a:off x="7060209" y="7433405"/>
            <a:ext cx="3796950" cy="937083"/>
          </a:xfrm>
          <a:prstGeom prst="rect">
            <a:avLst/>
          </a:prstGeom>
        </p:spPr>
        <p:txBody>
          <a:bodyPr anchor="t" rtlCol="false" tIns="0" lIns="0" bIns="0" rIns="0">
            <a:spAutoFit/>
          </a:bodyPr>
          <a:lstStyle/>
          <a:p>
            <a:pPr algn="ctr" marL="0" indent="0" lvl="0">
              <a:lnSpc>
                <a:spcPts val="3805"/>
              </a:lnSpc>
              <a:spcBef>
                <a:spcPct val="0"/>
              </a:spcBef>
            </a:pPr>
            <a:r>
              <a:rPr lang="en-US" sz="2757">
                <a:solidFill>
                  <a:srgbClr val="FFFFFF"/>
                </a:solidFill>
                <a:latin typeface="DM Sans Bold"/>
              </a:rPr>
              <a:t>Competition and Innovation</a:t>
            </a:r>
          </a:p>
        </p:txBody>
      </p:sp>
      <p:sp>
        <p:nvSpPr>
          <p:cNvPr name="TextBox 18" id="18"/>
          <p:cNvSpPr txBox="true"/>
          <p:nvPr/>
        </p:nvSpPr>
        <p:spPr>
          <a:xfrm rot="0">
            <a:off x="386488" y="4484582"/>
            <a:ext cx="5596503" cy="1477371"/>
          </a:xfrm>
          <a:prstGeom prst="rect">
            <a:avLst/>
          </a:prstGeom>
        </p:spPr>
        <p:txBody>
          <a:bodyPr anchor="t" rtlCol="false" tIns="0" lIns="0" bIns="0" rIns="0">
            <a:spAutoFit/>
          </a:bodyPr>
          <a:lstStyle/>
          <a:p>
            <a:pPr algn="just" marL="0" indent="0" lvl="0">
              <a:lnSpc>
                <a:spcPts val="2985"/>
              </a:lnSpc>
            </a:pPr>
            <a:r>
              <a:rPr lang="en-US" sz="2369">
                <a:solidFill>
                  <a:srgbClr val="FFFFFF"/>
                </a:solidFill>
                <a:latin typeface="DM Sans"/>
              </a:rPr>
              <a:t>IoT-based solutions for railway wagon load monitoring and urban mobility align with this trend, presenting substantial market potential.</a:t>
            </a:r>
          </a:p>
        </p:txBody>
      </p:sp>
      <p:sp>
        <p:nvSpPr>
          <p:cNvPr name="TextBox 19" id="19"/>
          <p:cNvSpPr txBox="true"/>
          <p:nvPr/>
        </p:nvSpPr>
        <p:spPr>
          <a:xfrm rot="0">
            <a:off x="11742155" y="5881750"/>
            <a:ext cx="6086673" cy="1440032"/>
          </a:xfrm>
          <a:prstGeom prst="rect">
            <a:avLst/>
          </a:prstGeom>
        </p:spPr>
        <p:txBody>
          <a:bodyPr anchor="t" rtlCol="false" tIns="0" lIns="0" bIns="0" rIns="0">
            <a:spAutoFit/>
          </a:bodyPr>
          <a:lstStyle/>
          <a:p>
            <a:pPr algn="just" marL="0" indent="0" lvl="0">
              <a:lnSpc>
                <a:spcPts val="2859"/>
              </a:lnSpc>
            </a:pPr>
            <a:r>
              <a:rPr lang="en-US" sz="2269">
                <a:solidFill>
                  <a:srgbClr val="FFFFFF"/>
                </a:solidFill>
                <a:latin typeface="DM Sans"/>
              </a:rPr>
              <a:t>Urban residents and businesses increasingly demand convenient, sustainable, and efficient transportation options. Meeting these demands creates market opportunities</a:t>
            </a:r>
          </a:p>
        </p:txBody>
      </p:sp>
      <p:sp>
        <p:nvSpPr>
          <p:cNvPr name="TextBox 20" id="20"/>
          <p:cNvSpPr txBox="true"/>
          <p:nvPr/>
        </p:nvSpPr>
        <p:spPr>
          <a:xfrm rot="0">
            <a:off x="386488" y="7332806"/>
            <a:ext cx="6067825" cy="1440032"/>
          </a:xfrm>
          <a:prstGeom prst="rect">
            <a:avLst/>
          </a:prstGeom>
        </p:spPr>
        <p:txBody>
          <a:bodyPr anchor="t" rtlCol="false" tIns="0" lIns="0" bIns="0" rIns="0">
            <a:spAutoFit/>
          </a:bodyPr>
          <a:lstStyle/>
          <a:p>
            <a:pPr algn="just" marL="0" indent="0" lvl="0">
              <a:lnSpc>
                <a:spcPts val="2859"/>
              </a:lnSpc>
            </a:pPr>
            <a:r>
              <a:rPr lang="en-US" sz="2269">
                <a:solidFill>
                  <a:srgbClr val="FFFFFF"/>
                </a:solidFill>
                <a:latin typeface="DM Sans"/>
              </a:rPr>
              <a:t> As market demand grows, there will likely be increased competition and innovation, leading to a broader range of transportation solutions and improved technologies.</a:t>
            </a:r>
          </a:p>
        </p:txBody>
      </p:sp>
      <p:sp>
        <p:nvSpPr>
          <p:cNvPr name="Freeform 21" id="21"/>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5336091" y="914400"/>
            <a:ext cx="7964421" cy="1044392"/>
          </a:xfrm>
          <a:prstGeom prst="rect">
            <a:avLst/>
          </a:prstGeom>
        </p:spPr>
        <p:txBody>
          <a:bodyPr anchor="t" rtlCol="false" tIns="0" lIns="0" bIns="0" rIns="0">
            <a:spAutoFit/>
          </a:bodyPr>
          <a:lstStyle/>
          <a:p>
            <a:pPr algn="ctr" marL="0" indent="0" lvl="0">
              <a:lnSpc>
                <a:spcPts val="8550"/>
              </a:lnSpc>
              <a:spcBef>
                <a:spcPct val="0"/>
              </a:spcBef>
            </a:pPr>
            <a:r>
              <a:rPr lang="en-US" sz="6107">
                <a:solidFill>
                  <a:srgbClr val="FFFFFF"/>
                </a:solidFill>
                <a:latin typeface="Canva Sans Bold"/>
              </a:rPr>
              <a:t>MARKET PROSPECTS</a:t>
            </a:r>
          </a:p>
        </p:txBody>
      </p:sp>
      <p:sp>
        <p:nvSpPr>
          <p:cNvPr name="TextBox 24" id="24"/>
          <p:cNvSpPr txBox="true"/>
          <p:nvPr/>
        </p:nvSpPr>
        <p:spPr>
          <a:xfrm rot="0">
            <a:off x="5982991" y="4252957"/>
            <a:ext cx="4798075" cy="1920621"/>
          </a:xfrm>
          <a:prstGeom prst="rect">
            <a:avLst/>
          </a:prstGeom>
        </p:spPr>
        <p:txBody>
          <a:bodyPr anchor="t" rtlCol="false" tIns="0" lIns="0" bIns="0" rIns="0">
            <a:spAutoFit/>
          </a:bodyPr>
          <a:lstStyle/>
          <a:p>
            <a:pPr algn="ctr">
              <a:lnSpc>
                <a:spcPts val="3863"/>
              </a:lnSpc>
            </a:pPr>
          </a:p>
          <a:p>
            <a:pPr algn="ctr">
              <a:lnSpc>
                <a:spcPts val="3863"/>
              </a:lnSpc>
            </a:pPr>
            <a:r>
              <a:rPr lang="en-US" sz="2760">
                <a:solidFill>
                  <a:srgbClr val="FFFFFF"/>
                </a:solidFill>
                <a:latin typeface="Canva Sans Bold"/>
              </a:rPr>
              <a:t>IoT and Smart Transportation</a:t>
            </a:r>
          </a:p>
          <a:p>
            <a:pPr algn="ctr">
              <a:lnSpc>
                <a:spcPts val="386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285253" y="515277"/>
            <a:ext cx="7200291" cy="1844040"/>
          </a:xfrm>
          <a:prstGeom prst="rect">
            <a:avLst/>
          </a:prstGeom>
        </p:spPr>
        <p:txBody>
          <a:bodyPr anchor="t" rtlCol="false" tIns="0" lIns="0" bIns="0" rIns="0">
            <a:spAutoFit/>
          </a:bodyPr>
          <a:lstStyle/>
          <a:p>
            <a:pPr marL="0" indent="0" lvl="0">
              <a:lnSpc>
                <a:spcPts val="7231"/>
              </a:lnSpc>
              <a:spcBef>
                <a:spcPct val="0"/>
              </a:spcBef>
            </a:pPr>
            <a:r>
              <a:rPr lang="en-US" sz="6026">
                <a:solidFill>
                  <a:srgbClr val="56AEFF"/>
                </a:solidFill>
                <a:latin typeface="Now Bold"/>
              </a:rPr>
              <a:t>ARCHITECTURAL DIAGRAM</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42131" y="1595901"/>
            <a:ext cx="13645869" cy="8691099"/>
          </a:xfrm>
          <a:custGeom>
            <a:avLst/>
            <a:gdLst/>
            <a:ahLst/>
            <a:cxnLst/>
            <a:rect r="r" b="b" t="t" l="l"/>
            <a:pathLst>
              <a:path h="8691099" w="13645869">
                <a:moveTo>
                  <a:pt x="0" y="0"/>
                </a:moveTo>
                <a:lnTo>
                  <a:pt x="13645869" y="0"/>
                </a:lnTo>
                <a:lnTo>
                  <a:pt x="13645869" y="8691099"/>
                </a:lnTo>
                <a:lnTo>
                  <a:pt x="0" y="8691099"/>
                </a:lnTo>
                <a:lnTo>
                  <a:pt x="0" y="0"/>
                </a:lnTo>
                <a:close/>
              </a:path>
            </a:pathLst>
          </a:custGeom>
          <a:blipFill>
            <a:blip r:embed="rId4"/>
            <a:stretch>
              <a:fillRect l="-5382" t="0" r="-8145"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65077" y="274926"/>
            <a:ext cx="7200291" cy="922020"/>
          </a:xfrm>
          <a:prstGeom prst="rect">
            <a:avLst/>
          </a:prstGeom>
        </p:spPr>
        <p:txBody>
          <a:bodyPr anchor="t" rtlCol="false" tIns="0" lIns="0" bIns="0" rIns="0">
            <a:spAutoFit/>
          </a:bodyPr>
          <a:lstStyle/>
          <a:p>
            <a:pPr marL="0" indent="0" lvl="0">
              <a:lnSpc>
                <a:spcPts val="7231"/>
              </a:lnSpc>
              <a:spcBef>
                <a:spcPct val="0"/>
              </a:spcBef>
            </a:pPr>
            <a:r>
              <a:rPr lang="en-US" sz="6026">
                <a:solidFill>
                  <a:srgbClr val="56AEFF"/>
                </a:solidFill>
                <a:latin typeface="Now Bold"/>
              </a:rPr>
              <a:t>FLOWCHART </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462861" y="1608614"/>
            <a:ext cx="13825139" cy="8678386"/>
          </a:xfrm>
          <a:custGeom>
            <a:avLst/>
            <a:gdLst/>
            <a:ahLst/>
            <a:cxnLst/>
            <a:rect r="r" b="b" t="t" l="l"/>
            <a:pathLst>
              <a:path h="8678386" w="13825139">
                <a:moveTo>
                  <a:pt x="0" y="0"/>
                </a:moveTo>
                <a:lnTo>
                  <a:pt x="13825139" y="0"/>
                </a:lnTo>
                <a:lnTo>
                  <a:pt x="13825139" y="8678386"/>
                </a:lnTo>
                <a:lnTo>
                  <a:pt x="0" y="8678386"/>
                </a:lnTo>
                <a:lnTo>
                  <a:pt x="0" y="0"/>
                </a:lnTo>
                <a:close/>
              </a:path>
            </a:pathLst>
          </a:custGeom>
          <a:blipFill>
            <a:blip r:embed="rId4"/>
            <a:stretch>
              <a:fillRect l="0" t="-3984" r="0" b="-15494"/>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725261" y="324001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E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5725261" y="5182493"/>
            <a:ext cx="1142373" cy="11423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E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5139654" y="6790149"/>
            <a:ext cx="585607" cy="669613"/>
          </a:xfrm>
          <a:custGeom>
            <a:avLst/>
            <a:gdLst/>
            <a:ahLst/>
            <a:cxnLst/>
            <a:rect r="r" b="b" t="t" l="l"/>
            <a:pathLst>
              <a:path h="669613" w="585607">
                <a:moveTo>
                  <a:pt x="0" y="0"/>
                </a:moveTo>
                <a:lnTo>
                  <a:pt x="585607" y="0"/>
                </a:lnTo>
                <a:lnTo>
                  <a:pt x="585607" y="669614"/>
                </a:lnTo>
                <a:lnTo>
                  <a:pt x="0" y="6696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5725261" y="7124956"/>
            <a:ext cx="1142373" cy="11423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AE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0">
            <a:off x="4954403" y="7696455"/>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0" y="0"/>
            <a:ext cx="6051971" cy="10287000"/>
          </a:xfrm>
          <a:custGeom>
            <a:avLst/>
            <a:gdLst/>
            <a:ahLst/>
            <a:cxnLst/>
            <a:rect r="r" b="b" t="t" l="l"/>
            <a:pathLst>
              <a:path h="10287000" w="6051971">
                <a:moveTo>
                  <a:pt x="0" y="0"/>
                </a:moveTo>
                <a:lnTo>
                  <a:pt x="6051971" y="0"/>
                </a:lnTo>
                <a:lnTo>
                  <a:pt x="6051971" y="10287000"/>
                </a:lnTo>
                <a:lnTo>
                  <a:pt x="0" y="10287000"/>
                </a:lnTo>
                <a:lnTo>
                  <a:pt x="0" y="0"/>
                </a:lnTo>
                <a:close/>
              </a:path>
            </a:pathLst>
          </a:custGeom>
          <a:blipFill>
            <a:blip r:embed="rId11"/>
            <a:stretch>
              <a:fillRect l="-795" t="0" r="-1845" b="-29360"/>
            </a:stretch>
          </a:blipFill>
        </p:spPr>
      </p:sp>
      <p:pic>
        <p:nvPicPr>
          <p:cNvPr name="Picture 17" id="17">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0" t="0" r="0" b="0"/>
          <a:stretch>
            <a:fillRect/>
          </a:stretch>
        </p:blipFill>
        <p:spPr>
          <a:xfrm flipH="false" flipV="false" rot="0">
            <a:off x="7951254" y="2439741"/>
            <a:ext cx="9632823" cy="6818559"/>
          </a:xfrm>
          <a:prstGeom prst="rect">
            <a:avLst/>
          </a:prstGeom>
        </p:spPr>
      </p:pic>
      <p:grpSp>
        <p:nvGrpSpPr>
          <p:cNvPr name="Group 18" id="18"/>
          <p:cNvGrpSpPr/>
          <p:nvPr/>
        </p:nvGrpSpPr>
        <p:grpSpPr>
          <a:xfrm rot="0">
            <a:off x="5915102" y="3435025"/>
            <a:ext cx="762691" cy="752362"/>
            <a:chOff x="0" y="0"/>
            <a:chExt cx="652349" cy="643515"/>
          </a:xfrm>
        </p:grpSpPr>
        <p:sp>
          <p:nvSpPr>
            <p:cNvPr name="Freeform 19" id="19"/>
            <p:cNvSpPr/>
            <p:nvPr/>
          </p:nvSpPr>
          <p:spPr>
            <a:xfrm flipH="false" flipV="false" rot="0">
              <a:off x="0" y="0"/>
              <a:ext cx="652349" cy="643515"/>
            </a:xfrm>
            <a:custGeom>
              <a:avLst/>
              <a:gdLst/>
              <a:ahLst/>
              <a:cxnLst/>
              <a:rect r="r" b="b" t="t" l="l"/>
              <a:pathLst>
                <a:path h="643515" w="652349">
                  <a:moveTo>
                    <a:pt x="326175" y="0"/>
                  </a:moveTo>
                  <a:cubicBezTo>
                    <a:pt x="146033" y="0"/>
                    <a:pt x="0" y="144056"/>
                    <a:pt x="0" y="321757"/>
                  </a:cubicBezTo>
                  <a:cubicBezTo>
                    <a:pt x="0" y="499459"/>
                    <a:pt x="146033" y="643515"/>
                    <a:pt x="326175" y="643515"/>
                  </a:cubicBezTo>
                  <a:cubicBezTo>
                    <a:pt x="506316" y="643515"/>
                    <a:pt x="652349" y="499459"/>
                    <a:pt x="652349" y="321757"/>
                  </a:cubicBezTo>
                  <a:cubicBezTo>
                    <a:pt x="652349" y="144056"/>
                    <a:pt x="506316" y="0"/>
                    <a:pt x="326175" y="0"/>
                  </a:cubicBezTo>
                  <a:close/>
                </a:path>
              </a:pathLst>
            </a:custGeom>
            <a:solidFill>
              <a:srgbClr val="FFFFFF"/>
            </a:solidFill>
          </p:spPr>
        </p:sp>
        <p:sp>
          <p:nvSpPr>
            <p:cNvPr name="TextBox 20" id="20"/>
            <p:cNvSpPr txBox="true"/>
            <p:nvPr/>
          </p:nvSpPr>
          <p:spPr>
            <a:xfrm>
              <a:off x="76200" y="38100"/>
              <a:ext cx="499949" cy="529215"/>
            </a:xfrm>
            <a:prstGeom prst="rect">
              <a:avLst/>
            </a:prstGeom>
          </p:spPr>
          <p:txBody>
            <a:bodyPr anchor="ctr" rtlCol="false" tIns="50800" lIns="50800" bIns="50800" rIns="50800"/>
            <a:lstStyle/>
            <a:p>
              <a:pPr algn="ctr">
                <a:lnSpc>
                  <a:spcPts val="2605"/>
                </a:lnSpc>
              </a:pPr>
            </a:p>
          </p:txBody>
        </p:sp>
      </p:grpSp>
      <p:sp>
        <p:nvSpPr>
          <p:cNvPr name="TextBox 21" id="21"/>
          <p:cNvSpPr txBox="true"/>
          <p:nvPr/>
        </p:nvSpPr>
        <p:spPr>
          <a:xfrm rot="0">
            <a:off x="8841616" y="663170"/>
            <a:ext cx="5672875" cy="731060"/>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rPr>
              <a:t>CONTROL PANEL </a:t>
            </a:r>
          </a:p>
        </p:txBody>
      </p:sp>
      <p:grpSp>
        <p:nvGrpSpPr>
          <p:cNvPr name="Group 22" id="22"/>
          <p:cNvGrpSpPr/>
          <p:nvPr/>
        </p:nvGrpSpPr>
        <p:grpSpPr>
          <a:xfrm rot="0">
            <a:off x="5915102" y="7320274"/>
            <a:ext cx="762691" cy="752362"/>
            <a:chOff x="0" y="0"/>
            <a:chExt cx="652349" cy="643515"/>
          </a:xfrm>
        </p:grpSpPr>
        <p:sp>
          <p:nvSpPr>
            <p:cNvPr name="Freeform 23" id="23"/>
            <p:cNvSpPr/>
            <p:nvPr/>
          </p:nvSpPr>
          <p:spPr>
            <a:xfrm flipH="false" flipV="false" rot="0">
              <a:off x="0" y="0"/>
              <a:ext cx="652349" cy="643515"/>
            </a:xfrm>
            <a:custGeom>
              <a:avLst/>
              <a:gdLst/>
              <a:ahLst/>
              <a:cxnLst/>
              <a:rect r="r" b="b" t="t" l="l"/>
              <a:pathLst>
                <a:path h="643515" w="652349">
                  <a:moveTo>
                    <a:pt x="326175" y="0"/>
                  </a:moveTo>
                  <a:cubicBezTo>
                    <a:pt x="146033" y="0"/>
                    <a:pt x="0" y="144056"/>
                    <a:pt x="0" y="321757"/>
                  </a:cubicBezTo>
                  <a:cubicBezTo>
                    <a:pt x="0" y="499459"/>
                    <a:pt x="146033" y="643515"/>
                    <a:pt x="326175" y="643515"/>
                  </a:cubicBezTo>
                  <a:cubicBezTo>
                    <a:pt x="506316" y="643515"/>
                    <a:pt x="652349" y="499459"/>
                    <a:pt x="652349" y="321757"/>
                  </a:cubicBezTo>
                  <a:cubicBezTo>
                    <a:pt x="652349" y="144056"/>
                    <a:pt x="506316" y="0"/>
                    <a:pt x="326175" y="0"/>
                  </a:cubicBezTo>
                  <a:close/>
                </a:path>
              </a:pathLst>
            </a:custGeom>
            <a:solidFill>
              <a:srgbClr val="FFFFFF"/>
            </a:solidFill>
          </p:spPr>
        </p:sp>
        <p:sp>
          <p:nvSpPr>
            <p:cNvPr name="TextBox 24" id="24"/>
            <p:cNvSpPr txBox="true"/>
            <p:nvPr/>
          </p:nvSpPr>
          <p:spPr>
            <a:xfrm>
              <a:off x="76200" y="38100"/>
              <a:ext cx="499949" cy="529215"/>
            </a:xfrm>
            <a:prstGeom prst="rect">
              <a:avLst/>
            </a:prstGeom>
          </p:spPr>
          <p:txBody>
            <a:bodyPr anchor="ctr" rtlCol="false" tIns="50800" lIns="50800" bIns="50800" rIns="50800"/>
            <a:lstStyle/>
            <a:p>
              <a:pPr algn="ctr">
                <a:lnSpc>
                  <a:spcPts val="2605"/>
                </a:lnSpc>
              </a:pPr>
            </a:p>
          </p:txBody>
        </p:sp>
      </p:grpSp>
      <p:grpSp>
        <p:nvGrpSpPr>
          <p:cNvPr name="Group 25" id="25"/>
          <p:cNvGrpSpPr/>
          <p:nvPr/>
        </p:nvGrpSpPr>
        <p:grpSpPr>
          <a:xfrm rot="0">
            <a:off x="5915102" y="5377498"/>
            <a:ext cx="762691" cy="752362"/>
            <a:chOff x="0" y="0"/>
            <a:chExt cx="652349" cy="643515"/>
          </a:xfrm>
        </p:grpSpPr>
        <p:sp>
          <p:nvSpPr>
            <p:cNvPr name="Freeform 26" id="26"/>
            <p:cNvSpPr/>
            <p:nvPr/>
          </p:nvSpPr>
          <p:spPr>
            <a:xfrm flipH="false" flipV="false" rot="0">
              <a:off x="0" y="0"/>
              <a:ext cx="652349" cy="643515"/>
            </a:xfrm>
            <a:custGeom>
              <a:avLst/>
              <a:gdLst/>
              <a:ahLst/>
              <a:cxnLst/>
              <a:rect r="r" b="b" t="t" l="l"/>
              <a:pathLst>
                <a:path h="643515" w="652349">
                  <a:moveTo>
                    <a:pt x="326175" y="0"/>
                  </a:moveTo>
                  <a:cubicBezTo>
                    <a:pt x="146033" y="0"/>
                    <a:pt x="0" y="144056"/>
                    <a:pt x="0" y="321757"/>
                  </a:cubicBezTo>
                  <a:cubicBezTo>
                    <a:pt x="0" y="499459"/>
                    <a:pt x="146033" y="643515"/>
                    <a:pt x="326175" y="643515"/>
                  </a:cubicBezTo>
                  <a:cubicBezTo>
                    <a:pt x="506316" y="643515"/>
                    <a:pt x="652349" y="499459"/>
                    <a:pt x="652349" y="321757"/>
                  </a:cubicBezTo>
                  <a:cubicBezTo>
                    <a:pt x="652349" y="144056"/>
                    <a:pt x="506316" y="0"/>
                    <a:pt x="326175" y="0"/>
                  </a:cubicBezTo>
                  <a:close/>
                </a:path>
              </a:pathLst>
            </a:custGeom>
            <a:solidFill>
              <a:srgbClr val="FFFFFF"/>
            </a:solidFill>
          </p:spPr>
        </p:sp>
        <p:sp>
          <p:nvSpPr>
            <p:cNvPr name="TextBox 27" id="27"/>
            <p:cNvSpPr txBox="true"/>
            <p:nvPr/>
          </p:nvSpPr>
          <p:spPr>
            <a:xfrm>
              <a:off x="76200" y="38100"/>
              <a:ext cx="499949" cy="529215"/>
            </a:xfrm>
            <a:prstGeom prst="rect">
              <a:avLst/>
            </a:prstGeom>
          </p:spPr>
          <p:txBody>
            <a:bodyPr anchor="ctr" rtlCol="false" tIns="50800" lIns="50800" bIns="50800" rIns="50800"/>
            <a:lstStyle/>
            <a:p>
              <a:pPr algn="ctr">
                <a:lnSpc>
                  <a:spcPts val="2605"/>
                </a:lnSpc>
              </a:pP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1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DAFx9FWZGtM</dc:identifier>
  <dcterms:modified xsi:type="dcterms:W3CDTF">2011-08-01T06:04:30Z</dcterms:modified>
  <cp:revision>1</cp:revision>
  <dc:title>WEIGHTRON</dc:title>
</cp:coreProperties>
</file>